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72"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
      <p:font typeface="OMORI_GAME" panose="00000400000000000000" pitchFamily="2" charset="0"/>
      <p:regular r:id="rId25"/>
    </p:embeddedFont>
    <p:embeddedFont>
      <p:font typeface="Roboto" pitchFamily="2"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EFD6FE"/>
    <a:srgbClr val="3E3052"/>
    <a:srgbClr val="FDF5FE"/>
    <a:srgbClr val="745A99"/>
    <a:srgbClr val="545319"/>
    <a:srgbClr val="F2F2D4"/>
    <a:srgbClr val="5F486F"/>
    <a:srgbClr val="4A4559"/>
    <a:srgbClr val="908AA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82328-9466-818B-F725-203C2BAE04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47FD8622-C77C-FEA9-6732-E8AF945F1A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E62253CF-0138-504E-300B-38FAB81B17E9}"/>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5" name="Footer Placeholder 4">
            <a:extLst>
              <a:ext uri="{FF2B5EF4-FFF2-40B4-BE49-F238E27FC236}">
                <a16:creationId xmlns:a16="http://schemas.microsoft.com/office/drawing/2014/main" id="{1566B0AB-22A5-45AD-8378-9375B86FB98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323737BC-9CAD-8C85-C6B1-91BD14075946}"/>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2091455865"/>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E180D-B869-ACDA-A84C-E2591187A972}"/>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BFEBBF84-DA2F-F89E-9951-2F814E9A59E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524165FB-C416-26D0-795F-E8CAB0F32FDF}"/>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5" name="Footer Placeholder 4">
            <a:extLst>
              <a:ext uri="{FF2B5EF4-FFF2-40B4-BE49-F238E27FC236}">
                <a16:creationId xmlns:a16="http://schemas.microsoft.com/office/drawing/2014/main" id="{26FE9EEB-1972-4F74-3EBD-2B35EFC0088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339ABB8D-8CDB-CF88-E55E-396AB095401C}"/>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445429209"/>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51984F-6D45-B339-25E1-ECEF7B7F518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F6B2B261-5FF8-B80D-80C6-794224D31D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D3B41CE9-4B99-48EF-E9FF-24D33FBE1ED7}"/>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5" name="Footer Placeholder 4">
            <a:extLst>
              <a:ext uri="{FF2B5EF4-FFF2-40B4-BE49-F238E27FC236}">
                <a16:creationId xmlns:a16="http://schemas.microsoft.com/office/drawing/2014/main" id="{64FAA3DB-D451-B0FB-816D-B0B7090A8B8D}"/>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E1C87B0-D478-A9E0-7899-84A0632482E7}"/>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1276684800"/>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25434-5A54-54AB-FB2C-6FBEFB4D2950}"/>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F38C4B99-BFF7-4F6E-BCA7-8628CDE2E8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460B9864-3A7D-5A04-0E0D-450FFC1C36FF}"/>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5" name="Footer Placeholder 4">
            <a:extLst>
              <a:ext uri="{FF2B5EF4-FFF2-40B4-BE49-F238E27FC236}">
                <a16:creationId xmlns:a16="http://schemas.microsoft.com/office/drawing/2014/main" id="{D1BD12BB-6E51-695D-AE48-1655DB6E3E4A}"/>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AF2A62F4-B7D5-E899-A7FA-A3C5F83B98B7}"/>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1463651161"/>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4C813-61C6-F3A0-0734-EB1F145E57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E709F8C7-4186-C8A7-9502-DD0E2A56BC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E44206-0BC7-C68A-C656-8D9948ABD5F3}"/>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5" name="Footer Placeholder 4">
            <a:extLst>
              <a:ext uri="{FF2B5EF4-FFF2-40B4-BE49-F238E27FC236}">
                <a16:creationId xmlns:a16="http://schemas.microsoft.com/office/drawing/2014/main" id="{BEECAB00-8BB4-F76D-F35B-028900FB0952}"/>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63BEA2AA-A1BC-E2CE-5F0D-B3ED6414D05B}"/>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1513327369"/>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4E32C-E07A-A44C-B109-5B5112FD0E3D}"/>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0F2B7F7A-D371-048F-CE66-AF8E117BA00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A3B1E254-2BB9-7401-0866-C37AEBBA585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C599E38A-807C-4089-A45C-AD6B2145AE96}"/>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6" name="Footer Placeholder 5">
            <a:extLst>
              <a:ext uri="{FF2B5EF4-FFF2-40B4-BE49-F238E27FC236}">
                <a16:creationId xmlns:a16="http://schemas.microsoft.com/office/drawing/2014/main" id="{7F52E3B1-E140-4F51-0495-34388376F027}"/>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DE0BFDFC-DFF7-7276-682A-866918F7C273}"/>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1192741533"/>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4EB18-882A-4F4F-52B8-60C0C67E234C}"/>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BC91DFF3-D318-D263-A339-8E5D957611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F357821-DA6F-A3B6-C4D6-57C4FE99795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365BE4DC-7FCB-462C-B2C3-D4468236B1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712D98-8464-7894-4619-5AAA7D5E3CC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28F64238-0F97-0DD6-56B5-2086D469191E}"/>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8" name="Footer Placeholder 7">
            <a:extLst>
              <a:ext uri="{FF2B5EF4-FFF2-40B4-BE49-F238E27FC236}">
                <a16:creationId xmlns:a16="http://schemas.microsoft.com/office/drawing/2014/main" id="{99A0CD33-4D28-CE67-BAAD-303C010DD702}"/>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C73D1EC0-4539-99AE-D0B6-B98FA6312700}"/>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2811450510"/>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C13D4-3BBA-C067-1AC9-843112B2944A}"/>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5795CE35-4F66-E2D4-3B02-8997320C8755}"/>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4" name="Footer Placeholder 3">
            <a:extLst>
              <a:ext uri="{FF2B5EF4-FFF2-40B4-BE49-F238E27FC236}">
                <a16:creationId xmlns:a16="http://schemas.microsoft.com/office/drawing/2014/main" id="{8248BADA-FD28-D622-CEEC-B994494C8808}"/>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0F8F9B99-F916-80DD-A867-B4EB241C3960}"/>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3082152569"/>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0878AB-5B32-AE21-1402-5A5C34701011}"/>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3" name="Footer Placeholder 2">
            <a:extLst>
              <a:ext uri="{FF2B5EF4-FFF2-40B4-BE49-F238E27FC236}">
                <a16:creationId xmlns:a16="http://schemas.microsoft.com/office/drawing/2014/main" id="{B46F064F-7588-428A-2231-53C2411887AB}"/>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6947F731-F31B-7397-82C7-0299079A8410}"/>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3495296341"/>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D8B3A-8C71-0779-DE9E-F2843C698E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EF5DF6A8-629F-2DE5-A019-0C87C3EBB2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CED7BBC6-8475-9746-299D-F9E8D30D11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B56DAF-92BD-E746-974C-A9ED42B4B96A}"/>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6" name="Footer Placeholder 5">
            <a:extLst>
              <a:ext uri="{FF2B5EF4-FFF2-40B4-BE49-F238E27FC236}">
                <a16:creationId xmlns:a16="http://schemas.microsoft.com/office/drawing/2014/main" id="{FFC167EA-79A7-E5C9-697B-9BD911A5EA4D}"/>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6EFA77B5-70AF-1AFA-3AF6-67D9E2469AE7}"/>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2637912809"/>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CB6A9-B7B0-F545-7506-BA11F9D22F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9ACF500B-97DE-67EF-B3E7-E639AE0273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3AE97A14-2D96-C6C2-02D6-F780C8C890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21CA93-9CC6-1FE8-F3B9-0F4ECDC9BA5F}"/>
              </a:ext>
            </a:extLst>
          </p:cNvPr>
          <p:cNvSpPr>
            <a:spLocks noGrp="1"/>
          </p:cNvSpPr>
          <p:nvPr>
            <p:ph type="dt" sz="half" idx="10"/>
          </p:nvPr>
        </p:nvSpPr>
        <p:spPr/>
        <p:txBody>
          <a:bodyPr/>
          <a:lstStyle/>
          <a:p>
            <a:fld id="{B8E524A5-6E1E-43E0-A9B9-CCD00626F893}" type="datetimeFigureOut">
              <a:rPr lang="en-PH" smtClean="0"/>
              <a:t>20/10/2022</a:t>
            </a:fld>
            <a:endParaRPr lang="en-PH"/>
          </a:p>
        </p:txBody>
      </p:sp>
      <p:sp>
        <p:nvSpPr>
          <p:cNvPr id="6" name="Footer Placeholder 5">
            <a:extLst>
              <a:ext uri="{FF2B5EF4-FFF2-40B4-BE49-F238E27FC236}">
                <a16:creationId xmlns:a16="http://schemas.microsoft.com/office/drawing/2014/main" id="{3100B30B-ECB0-5A6F-C057-D820818EAB93}"/>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736C1170-3344-B6F9-1CA8-BDE4CBD1C5B0}"/>
              </a:ext>
            </a:extLst>
          </p:cNvPr>
          <p:cNvSpPr>
            <a:spLocks noGrp="1"/>
          </p:cNvSpPr>
          <p:nvPr>
            <p:ph type="sldNum" sz="quarter" idx="12"/>
          </p:nvPr>
        </p:nvSpPr>
        <p:spPr/>
        <p:txBody>
          <a:bodyPr/>
          <a:lstStyle/>
          <a:p>
            <a:fld id="{6EE55B08-76A8-4BA0-A2D9-533788C0A8BE}" type="slidenum">
              <a:rPr lang="en-PH" smtClean="0"/>
              <a:t>‹#›</a:t>
            </a:fld>
            <a:endParaRPr lang="en-PH"/>
          </a:p>
        </p:txBody>
      </p:sp>
    </p:spTree>
    <p:extLst>
      <p:ext uri="{BB962C8B-B14F-4D97-AF65-F5344CB8AC3E}">
        <p14:creationId xmlns:p14="http://schemas.microsoft.com/office/powerpoint/2010/main" val="3013272160"/>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66C312-45DE-A11B-D5A3-FD51ADDCA4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A1A02583-2B94-6F2F-E7EA-A93B7E2B70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593D5462-2D14-A791-A63D-8F99A29D5F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E524A5-6E1E-43E0-A9B9-CCD00626F893}" type="datetimeFigureOut">
              <a:rPr lang="en-PH" smtClean="0"/>
              <a:t>20/10/2022</a:t>
            </a:fld>
            <a:endParaRPr lang="en-PH"/>
          </a:p>
        </p:txBody>
      </p:sp>
      <p:sp>
        <p:nvSpPr>
          <p:cNvPr id="5" name="Footer Placeholder 4">
            <a:extLst>
              <a:ext uri="{FF2B5EF4-FFF2-40B4-BE49-F238E27FC236}">
                <a16:creationId xmlns:a16="http://schemas.microsoft.com/office/drawing/2014/main" id="{826D1756-A7C6-C1C6-6FAB-E584400C2E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86460382-2F29-AA63-5B6B-9114C2F150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E55B08-76A8-4BA0-A2D9-533788C0A8BE}" type="slidenum">
              <a:rPr lang="en-PH" smtClean="0"/>
              <a:t>‹#›</a:t>
            </a:fld>
            <a:endParaRPr lang="en-PH"/>
          </a:p>
        </p:txBody>
      </p:sp>
    </p:spTree>
    <p:extLst>
      <p:ext uri="{BB962C8B-B14F-4D97-AF65-F5344CB8AC3E}">
        <p14:creationId xmlns:p14="http://schemas.microsoft.com/office/powerpoint/2010/main" val="21490806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D6FE"/>
        </a:solidFill>
        <a:effectLst/>
      </p:bgPr>
    </p:bg>
    <p:spTree>
      <p:nvGrpSpPr>
        <p:cNvPr id="1" name=""/>
        <p:cNvGrpSpPr/>
        <p:nvPr/>
      </p:nvGrpSpPr>
      <p:grpSpPr>
        <a:xfrm>
          <a:off x="0" y="0"/>
          <a:ext cx="0" cy="0"/>
          <a:chOff x="0" y="0"/>
          <a:chExt cx="0" cy="0"/>
        </a:xfrm>
      </p:grpSpPr>
      <p:pic>
        <p:nvPicPr>
          <p:cNvPr id="11" name="Picture 10" descr="Graphical user interface&#10;&#10;Description automatically generated with medium confidence">
            <a:extLst>
              <a:ext uri="{FF2B5EF4-FFF2-40B4-BE49-F238E27FC236}">
                <a16:creationId xmlns:a16="http://schemas.microsoft.com/office/drawing/2014/main" id="{66B183CF-A19A-AE6D-05DB-7B21356A1D72}"/>
              </a:ext>
            </a:extLst>
          </p:cNvPr>
          <p:cNvPicPr>
            <a:picLocks noChangeAspect="1"/>
          </p:cNvPicPr>
          <p:nvPr/>
        </p:nvPicPr>
        <p:blipFill rotWithShape="1">
          <a:blip r:embed="rId2">
            <a:extLst>
              <a:ext uri="{28A0092B-C50C-407E-A947-70E740481C1C}">
                <a14:useLocalDpi xmlns:a14="http://schemas.microsoft.com/office/drawing/2010/main" val="0"/>
              </a:ext>
            </a:extLst>
          </a:blip>
          <a:srcRect l="2640" t="4106" r="95497" b="91753"/>
          <a:stretch/>
        </p:blipFill>
        <p:spPr>
          <a:xfrm>
            <a:off x="-1" y="-1"/>
            <a:ext cx="12208326" cy="6867183"/>
          </a:xfrm>
          <a:prstGeom prst="rect">
            <a:avLst/>
          </a:prstGeom>
        </p:spPr>
      </p:pic>
      <p:pic>
        <p:nvPicPr>
          <p:cNvPr id="9" name="Picture 8" descr="Shape&#10;&#10;Description automatically generated with medium confidence">
            <a:extLst>
              <a:ext uri="{FF2B5EF4-FFF2-40B4-BE49-F238E27FC236}">
                <a16:creationId xmlns:a16="http://schemas.microsoft.com/office/drawing/2014/main" id="{1075826A-5AC1-5C7A-DE61-01084A2527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26" y="0"/>
            <a:ext cx="12208326" cy="6867183"/>
          </a:xfrm>
          <a:prstGeom prst="rect">
            <a:avLst/>
          </a:prstGeom>
        </p:spPr>
      </p:pic>
      <p:sp>
        <p:nvSpPr>
          <p:cNvPr id="4" name="TextBox 3">
            <a:extLst>
              <a:ext uri="{FF2B5EF4-FFF2-40B4-BE49-F238E27FC236}">
                <a16:creationId xmlns:a16="http://schemas.microsoft.com/office/drawing/2014/main" id="{D0C7E971-2B79-6668-ED30-6D8AA278D40D}"/>
              </a:ext>
            </a:extLst>
          </p:cNvPr>
          <p:cNvSpPr txBox="1"/>
          <p:nvPr/>
        </p:nvSpPr>
        <p:spPr>
          <a:xfrm>
            <a:off x="986972" y="641436"/>
            <a:ext cx="8752114" cy="1015663"/>
          </a:xfrm>
          <a:prstGeom prst="rect">
            <a:avLst/>
          </a:prstGeom>
          <a:noFill/>
        </p:spPr>
        <p:txBody>
          <a:bodyPr wrap="square" rtlCol="0">
            <a:spAutoFit/>
          </a:bodyPr>
          <a:lstStyle/>
          <a:p>
            <a:r>
              <a:rPr lang="en-PH" sz="6000" b="1" dirty="0">
                <a:ln w="22225">
                  <a:solidFill>
                    <a:srgbClr val="EFD6FE"/>
                  </a:solidFill>
                  <a:prstDash val="solid"/>
                </a:ln>
                <a:solidFill>
                  <a:srgbClr val="3E3052"/>
                </a:solidFill>
                <a:latin typeface="Roboto" pitchFamily="2" charset="0"/>
                <a:ea typeface="Roboto" pitchFamily="2" charset="0"/>
              </a:rPr>
              <a:t>Group 2</a:t>
            </a:r>
          </a:p>
        </p:txBody>
      </p:sp>
      <p:sp>
        <p:nvSpPr>
          <p:cNvPr id="2" name="TextBox 1">
            <a:extLst>
              <a:ext uri="{FF2B5EF4-FFF2-40B4-BE49-F238E27FC236}">
                <a16:creationId xmlns:a16="http://schemas.microsoft.com/office/drawing/2014/main" id="{A746377E-0E92-7B79-307F-43C19500F39C}"/>
              </a:ext>
            </a:extLst>
          </p:cNvPr>
          <p:cNvSpPr txBox="1"/>
          <p:nvPr/>
        </p:nvSpPr>
        <p:spPr>
          <a:xfrm>
            <a:off x="1473200" y="1815359"/>
            <a:ext cx="9615713" cy="5016758"/>
          </a:xfrm>
          <a:prstGeom prst="rect">
            <a:avLst/>
          </a:prstGeom>
          <a:noFill/>
        </p:spPr>
        <p:txBody>
          <a:bodyPr wrap="square" rtlCol="0">
            <a:spAutoFit/>
          </a:bodyPr>
          <a:lstStyle/>
          <a:p>
            <a:r>
              <a:rPr lang="en-PH" sz="4000" b="1" dirty="0">
                <a:ln w="19050">
                  <a:solidFill>
                    <a:srgbClr val="EFD6FE"/>
                  </a:solidFill>
                  <a:prstDash val="solid"/>
                </a:ln>
                <a:solidFill>
                  <a:srgbClr val="3E3052"/>
                </a:solidFill>
                <a:latin typeface="Roboto" pitchFamily="2" charset="0"/>
                <a:ea typeface="Roboto" pitchFamily="2" charset="0"/>
              </a:rPr>
              <a:t>Leader: </a:t>
            </a:r>
          </a:p>
          <a:p>
            <a:r>
              <a:rPr lang="en-PH" sz="4000" b="1" dirty="0">
                <a:ln w="19050">
                  <a:solidFill>
                    <a:srgbClr val="EFD6FE"/>
                  </a:solidFill>
                  <a:prstDash val="solid"/>
                </a:ln>
                <a:solidFill>
                  <a:srgbClr val="3E3052"/>
                </a:solidFill>
                <a:latin typeface="Roboto" pitchFamily="2" charset="0"/>
                <a:ea typeface="Roboto" pitchFamily="2" charset="0"/>
              </a:rPr>
              <a:t>Assistant Leader:</a:t>
            </a:r>
          </a:p>
          <a:p>
            <a:endParaRPr lang="en-PH" sz="4000" b="1" dirty="0">
              <a:ln w="19050">
                <a:solidFill>
                  <a:srgbClr val="EFD6FE"/>
                </a:solidFill>
                <a:prstDash val="solid"/>
              </a:ln>
              <a:solidFill>
                <a:srgbClr val="3E3052"/>
              </a:solidFill>
              <a:latin typeface="Roboto" pitchFamily="2" charset="0"/>
              <a:ea typeface="Roboto" pitchFamily="2" charset="0"/>
            </a:endParaRPr>
          </a:p>
          <a:p>
            <a:r>
              <a:rPr lang="en-PH" sz="4000" b="1" dirty="0">
                <a:ln w="19050">
                  <a:solidFill>
                    <a:srgbClr val="EFD6FE"/>
                  </a:solidFill>
                  <a:prstDash val="solid"/>
                </a:ln>
                <a:solidFill>
                  <a:srgbClr val="3E3052"/>
                </a:solidFill>
                <a:latin typeface="Roboto" pitchFamily="2" charset="0"/>
                <a:ea typeface="Roboto" pitchFamily="2" charset="0"/>
              </a:rPr>
              <a:t>Members:</a:t>
            </a:r>
          </a:p>
          <a:p>
            <a:endParaRPr lang="en-PH" sz="4000" b="1" dirty="0">
              <a:ln w="19050">
                <a:solidFill>
                  <a:srgbClr val="EFD6FE"/>
                </a:solidFill>
                <a:prstDash val="solid"/>
              </a:ln>
              <a:solidFill>
                <a:srgbClr val="3E3052"/>
              </a:solidFill>
              <a:latin typeface="Roboto" pitchFamily="2" charset="0"/>
              <a:ea typeface="Roboto" pitchFamily="2" charset="0"/>
            </a:endParaRPr>
          </a:p>
          <a:p>
            <a:endParaRPr lang="en-PH" sz="4000" b="1" dirty="0">
              <a:ln w="19050">
                <a:solidFill>
                  <a:srgbClr val="EFD6FE"/>
                </a:solidFill>
                <a:prstDash val="solid"/>
              </a:ln>
              <a:solidFill>
                <a:srgbClr val="3E3052"/>
              </a:solidFill>
              <a:latin typeface="Roboto" pitchFamily="2" charset="0"/>
              <a:ea typeface="Roboto" pitchFamily="2" charset="0"/>
            </a:endParaRPr>
          </a:p>
          <a:p>
            <a:endParaRPr lang="en-PH" sz="4000" b="1" dirty="0">
              <a:ln w="19050">
                <a:solidFill>
                  <a:srgbClr val="EFD6FE"/>
                </a:solidFill>
                <a:prstDash val="solid"/>
              </a:ln>
              <a:solidFill>
                <a:srgbClr val="3E3052"/>
              </a:solidFill>
              <a:latin typeface="Roboto" pitchFamily="2" charset="0"/>
              <a:ea typeface="Roboto" pitchFamily="2" charset="0"/>
            </a:endParaRPr>
          </a:p>
          <a:p>
            <a:endParaRPr lang="en-PH" sz="4000" b="1" dirty="0">
              <a:ln w="19050">
                <a:solidFill>
                  <a:srgbClr val="EFD6FE"/>
                </a:solidFill>
                <a:prstDash val="solid"/>
              </a:ln>
              <a:solidFill>
                <a:srgbClr val="3E3052"/>
              </a:solidFill>
              <a:latin typeface="Roboto" pitchFamily="2" charset="0"/>
              <a:ea typeface="Roboto" pitchFamily="2" charset="0"/>
            </a:endParaRPr>
          </a:p>
        </p:txBody>
      </p:sp>
      <p:sp>
        <p:nvSpPr>
          <p:cNvPr id="3" name="TextBox 2">
            <a:extLst>
              <a:ext uri="{FF2B5EF4-FFF2-40B4-BE49-F238E27FC236}">
                <a16:creationId xmlns:a16="http://schemas.microsoft.com/office/drawing/2014/main" id="{2D56EAB5-F795-7E73-962C-B86ED62806FD}"/>
              </a:ext>
            </a:extLst>
          </p:cNvPr>
          <p:cNvSpPr txBox="1"/>
          <p:nvPr/>
        </p:nvSpPr>
        <p:spPr>
          <a:xfrm>
            <a:off x="3889830" y="3662018"/>
            <a:ext cx="7199083" cy="1323439"/>
          </a:xfrm>
          <a:prstGeom prst="rect">
            <a:avLst/>
          </a:prstGeom>
          <a:noFill/>
        </p:spPr>
        <p:txBody>
          <a:bodyPr wrap="square" rtlCol="0">
            <a:spAutoFit/>
          </a:bodyPr>
          <a:lstStyle/>
          <a:p>
            <a:r>
              <a:rPr lang="en-PH" sz="4000" b="1" dirty="0" err="1">
                <a:ln w="19050">
                  <a:solidFill>
                    <a:srgbClr val="EFD6FE"/>
                  </a:solidFill>
                  <a:prstDash val="solid"/>
                </a:ln>
                <a:solidFill>
                  <a:srgbClr val="3E3052"/>
                </a:solidFill>
                <a:latin typeface="Roboto" pitchFamily="2" charset="0"/>
                <a:ea typeface="Roboto" pitchFamily="2" charset="0"/>
              </a:rPr>
              <a:t>Zurbito</a:t>
            </a:r>
            <a:r>
              <a:rPr lang="en-PH" sz="4000" b="1" dirty="0">
                <a:ln w="19050">
                  <a:solidFill>
                    <a:srgbClr val="EFD6FE"/>
                  </a:solidFill>
                  <a:prstDash val="solid"/>
                </a:ln>
                <a:solidFill>
                  <a:srgbClr val="3E3052"/>
                </a:solidFill>
                <a:latin typeface="Roboto" pitchFamily="2" charset="0"/>
                <a:ea typeface="Roboto" pitchFamily="2" charset="0"/>
              </a:rPr>
              <a:t>, Kate </a:t>
            </a:r>
            <a:r>
              <a:rPr lang="en-PH" sz="4000" b="1" dirty="0" err="1">
                <a:ln w="19050">
                  <a:solidFill>
                    <a:srgbClr val="EFD6FE"/>
                  </a:solidFill>
                  <a:prstDash val="solid"/>
                </a:ln>
                <a:solidFill>
                  <a:srgbClr val="3E3052"/>
                </a:solidFill>
                <a:latin typeface="Roboto" pitchFamily="2" charset="0"/>
                <a:ea typeface="Roboto" pitchFamily="2" charset="0"/>
              </a:rPr>
              <a:t>Ramielle</a:t>
            </a:r>
            <a:br>
              <a:rPr lang="en-PH" sz="4000" b="1" dirty="0">
                <a:ln w="19050">
                  <a:solidFill>
                    <a:srgbClr val="EFD6FE"/>
                  </a:solidFill>
                  <a:prstDash val="solid"/>
                </a:ln>
                <a:solidFill>
                  <a:srgbClr val="3E3052"/>
                </a:solidFill>
                <a:latin typeface="Roboto" pitchFamily="2" charset="0"/>
                <a:ea typeface="Roboto" pitchFamily="2" charset="0"/>
              </a:rPr>
            </a:br>
            <a:r>
              <a:rPr lang="en-PH" sz="4000" b="1" dirty="0" err="1">
                <a:ln w="19050">
                  <a:solidFill>
                    <a:srgbClr val="EFD6FE"/>
                  </a:solidFill>
                  <a:prstDash val="solid"/>
                </a:ln>
                <a:solidFill>
                  <a:srgbClr val="3E3052"/>
                </a:solidFill>
                <a:latin typeface="Roboto" pitchFamily="2" charset="0"/>
                <a:ea typeface="Roboto" pitchFamily="2" charset="0"/>
              </a:rPr>
              <a:t>Macmac</a:t>
            </a:r>
            <a:r>
              <a:rPr lang="en-PH" sz="4000" b="1" dirty="0">
                <a:ln w="19050">
                  <a:solidFill>
                    <a:srgbClr val="EFD6FE"/>
                  </a:solidFill>
                  <a:prstDash val="solid"/>
                </a:ln>
                <a:solidFill>
                  <a:srgbClr val="3E3052"/>
                </a:solidFill>
                <a:latin typeface="Roboto" pitchFamily="2" charset="0"/>
                <a:ea typeface="Roboto" pitchFamily="2" charset="0"/>
              </a:rPr>
              <a:t>, Ashlee</a:t>
            </a:r>
          </a:p>
        </p:txBody>
      </p:sp>
      <p:sp>
        <p:nvSpPr>
          <p:cNvPr id="5" name="TextBox 4">
            <a:extLst>
              <a:ext uri="{FF2B5EF4-FFF2-40B4-BE49-F238E27FC236}">
                <a16:creationId xmlns:a16="http://schemas.microsoft.com/office/drawing/2014/main" id="{B2A9D8DA-8DCA-5005-5B51-FF35ABB8EE24}"/>
              </a:ext>
            </a:extLst>
          </p:cNvPr>
          <p:cNvSpPr txBox="1"/>
          <p:nvPr/>
        </p:nvSpPr>
        <p:spPr>
          <a:xfrm>
            <a:off x="5508172" y="2434442"/>
            <a:ext cx="5580741" cy="1323439"/>
          </a:xfrm>
          <a:prstGeom prst="rect">
            <a:avLst/>
          </a:prstGeom>
          <a:noFill/>
        </p:spPr>
        <p:txBody>
          <a:bodyPr wrap="square" rtlCol="0">
            <a:spAutoFit/>
          </a:bodyPr>
          <a:lstStyle/>
          <a:p>
            <a:r>
              <a:rPr lang="en-PH" sz="4000" b="1" dirty="0">
                <a:ln w="19050">
                  <a:solidFill>
                    <a:srgbClr val="EFD6FE"/>
                  </a:solidFill>
                  <a:prstDash val="solid"/>
                </a:ln>
                <a:solidFill>
                  <a:srgbClr val="3E3052"/>
                </a:solidFill>
                <a:latin typeface="Roboto" pitchFamily="2" charset="0"/>
                <a:ea typeface="Roboto" pitchFamily="2" charset="0"/>
              </a:rPr>
              <a:t>Marasigan, </a:t>
            </a:r>
            <a:r>
              <a:rPr lang="en-PH" sz="4000" b="1" dirty="0" err="1">
                <a:ln w="19050">
                  <a:solidFill>
                    <a:srgbClr val="EFD6FE"/>
                  </a:solidFill>
                  <a:prstDash val="solid"/>
                </a:ln>
                <a:solidFill>
                  <a:srgbClr val="3E3052"/>
                </a:solidFill>
                <a:latin typeface="Roboto" pitchFamily="2" charset="0"/>
                <a:ea typeface="Roboto" pitchFamily="2" charset="0"/>
              </a:rPr>
              <a:t>Atasha</a:t>
            </a:r>
            <a:r>
              <a:rPr lang="en-PH" sz="4000" b="1" dirty="0">
                <a:ln w="19050">
                  <a:solidFill>
                    <a:srgbClr val="EFD6FE"/>
                  </a:solidFill>
                  <a:prstDash val="solid"/>
                </a:ln>
                <a:solidFill>
                  <a:srgbClr val="3E3052"/>
                </a:solidFill>
                <a:latin typeface="Roboto" pitchFamily="2" charset="0"/>
                <a:ea typeface="Roboto" pitchFamily="2" charset="0"/>
              </a:rPr>
              <a:t> </a:t>
            </a:r>
            <a:r>
              <a:rPr lang="en-PH" sz="4000" b="1" dirty="0" err="1">
                <a:ln w="19050">
                  <a:solidFill>
                    <a:srgbClr val="EFD6FE"/>
                  </a:solidFill>
                  <a:prstDash val="solid"/>
                </a:ln>
                <a:solidFill>
                  <a:srgbClr val="3E3052"/>
                </a:solidFill>
                <a:latin typeface="Roboto" pitchFamily="2" charset="0"/>
                <a:ea typeface="Roboto" pitchFamily="2" charset="0"/>
              </a:rPr>
              <a:t>Mariz</a:t>
            </a:r>
            <a:endParaRPr lang="en-PH" sz="4000" b="1" dirty="0">
              <a:ln w="19050">
                <a:solidFill>
                  <a:srgbClr val="EFD6FE"/>
                </a:solidFill>
                <a:prstDash val="solid"/>
              </a:ln>
              <a:solidFill>
                <a:srgbClr val="3E3052"/>
              </a:solidFill>
              <a:latin typeface="Roboto" pitchFamily="2" charset="0"/>
              <a:ea typeface="Roboto" pitchFamily="2" charset="0"/>
            </a:endParaRPr>
          </a:p>
        </p:txBody>
      </p:sp>
      <p:sp>
        <p:nvSpPr>
          <p:cNvPr id="6" name="TextBox 5">
            <a:extLst>
              <a:ext uri="{FF2B5EF4-FFF2-40B4-BE49-F238E27FC236}">
                <a16:creationId xmlns:a16="http://schemas.microsoft.com/office/drawing/2014/main" id="{59EC8340-B8B3-DD00-5CD6-596A8B83E75C}"/>
              </a:ext>
            </a:extLst>
          </p:cNvPr>
          <p:cNvSpPr txBox="1"/>
          <p:nvPr/>
        </p:nvSpPr>
        <p:spPr>
          <a:xfrm>
            <a:off x="3204030" y="1815358"/>
            <a:ext cx="7884884" cy="707886"/>
          </a:xfrm>
          <a:prstGeom prst="rect">
            <a:avLst/>
          </a:prstGeom>
          <a:noFill/>
        </p:spPr>
        <p:txBody>
          <a:bodyPr wrap="square" rtlCol="0">
            <a:spAutoFit/>
          </a:bodyPr>
          <a:lstStyle/>
          <a:p>
            <a:r>
              <a:rPr lang="en-PH" sz="4000" b="1" dirty="0" err="1">
                <a:ln w="19050">
                  <a:solidFill>
                    <a:srgbClr val="EFD6FE"/>
                  </a:solidFill>
                  <a:prstDash val="solid"/>
                </a:ln>
                <a:solidFill>
                  <a:srgbClr val="3E3052"/>
                </a:solidFill>
                <a:latin typeface="Roboto" pitchFamily="2" charset="0"/>
                <a:ea typeface="Roboto" pitchFamily="2" charset="0"/>
              </a:rPr>
              <a:t>Landicho</a:t>
            </a:r>
            <a:r>
              <a:rPr lang="en-PH" sz="4000" b="1" dirty="0">
                <a:ln w="19050">
                  <a:solidFill>
                    <a:srgbClr val="EFD6FE"/>
                  </a:solidFill>
                  <a:prstDash val="solid"/>
                </a:ln>
                <a:solidFill>
                  <a:srgbClr val="3E3052"/>
                </a:solidFill>
                <a:latin typeface="Roboto" pitchFamily="2" charset="0"/>
                <a:ea typeface="Roboto" pitchFamily="2" charset="0"/>
              </a:rPr>
              <a:t>, Marc Philip</a:t>
            </a:r>
          </a:p>
        </p:txBody>
      </p:sp>
    </p:spTree>
    <p:extLst>
      <p:ext uri="{BB962C8B-B14F-4D97-AF65-F5344CB8AC3E}">
        <p14:creationId xmlns:p14="http://schemas.microsoft.com/office/powerpoint/2010/main" val="2531158587"/>
      </p:ext>
    </p:extLst>
  </p:cSld>
  <p:clrMapOvr>
    <a:masterClrMapping/>
  </p:clrMapOvr>
  <mc:AlternateContent xmlns:mc="http://schemas.openxmlformats.org/markup-compatibility/2006" xmlns:p14="http://schemas.microsoft.com/office/powerpoint/2010/main">
    <mc:Choice Requires="p14">
      <p:transition p14:dur="250">
        <p:fade thruBlk="1"/>
      </p:transition>
    </mc:Choice>
    <mc:Fallback xmlns="">
      <p:transition>
        <p:fade thruBlk="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par>
                                <p:cTn id="8" presetID="2" presetClass="entr" presetSubtype="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250" fill="hold"/>
                                        <p:tgtEl>
                                          <p:spTgt spid="4"/>
                                        </p:tgtEl>
                                        <p:attrNameLst>
                                          <p:attrName>ppt_x</p:attrName>
                                        </p:attrNameLst>
                                      </p:cBhvr>
                                      <p:tavLst>
                                        <p:tav tm="0">
                                          <p:val>
                                            <p:strVal val="#ppt_x"/>
                                          </p:val>
                                        </p:tav>
                                        <p:tav tm="100000">
                                          <p:val>
                                            <p:strVal val="#ppt_x"/>
                                          </p:val>
                                        </p:tav>
                                      </p:tavLst>
                                    </p:anim>
                                    <p:anim calcmode="lin" valueType="num">
                                      <p:cBhvr additive="base">
                                        <p:cTn id="11" dur="250" fill="hold"/>
                                        <p:tgtEl>
                                          <p:spTgt spid="4"/>
                                        </p:tgtEl>
                                        <p:attrNameLst>
                                          <p:attrName>ppt_y</p:attrName>
                                        </p:attrNameLst>
                                      </p:cBhvr>
                                      <p:tavLst>
                                        <p:tav tm="0">
                                          <p:val>
                                            <p:strVal val="0-#ppt_h/2"/>
                                          </p:val>
                                        </p:tav>
                                        <p:tav tm="100000">
                                          <p:val>
                                            <p:strVal val="#ppt_y"/>
                                          </p:val>
                                        </p:tav>
                                      </p:tavLst>
                                    </p:anim>
                                  </p:childTnLst>
                                </p:cTn>
                              </p:par>
                              <p:par>
                                <p:cTn id="12" presetID="2" presetClass="entr" presetSubtype="8"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250" fill="hold"/>
                                        <p:tgtEl>
                                          <p:spTgt spid="2"/>
                                        </p:tgtEl>
                                        <p:attrNameLst>
                                          <p:attrName>ppt_x</p:attrName>
                                        </p:attrNameLst>
                                      </p:cBhvr>
                                      <p:tavLst>
                                        <p:tav tm="0">
                                          <p:val>
                                            <p:strVal val="0-#ppt_w/2"/>
                                          </p:val>
                                        </p:tav>
                                        <p:tav tm="100000">
                                          <p:val>
                                            <p:strVal val="#ppt_x"/>
                                          </p:val>
                                        </p:tav>
                                      </p:tavLst>
                                    </p:anim>
                                    <p:anim calcmode="lin" valueType="num">
                                      <p:cBhvr additive="base">
                                        <p:cTn id="15" dur="250" fill="hold"/>
                                        <p:tgtEl>
                                          <p:spTgt spid="2"/>
                                        </p:tgtEl>
                                        <p:attrNameLst>
                                          <p:attrName>ppt_y</p:attrName>
                                        </p:attrNameLst>
                                      </p:cBhvr>
                                      <p:tavLst>
                                        <p:tav tm="0">
                                          <p:val>
                                            <p:strVal val="#ppt_y"/>
                                          </p:val>
                                        </p:tav>
                                        <p:tav tm="100000">
                                          <p:val>
                                            <p:strVal val="#ppt_y"/>
                                          </p:val>
                                        </p:tav>
                                      </p:tavLst>
                                    </p:anim>
                                  </p:childTnLst>
                                </p:cTn>
                              </p:par>
                            </p:childTnLst>
                          </p:cTn>
                        </p:par>
                        <p:par>
                          <p:cTn id="16" fill="hold">
                            <p:stCondLst>
                              <p:cond delay="250"/>
                            </p:stCondLst>
                            <p:childTnLst>
                              <p:par>
                                <p:cTn id="17" presetID="2" presetClass="entr" presetSubtype="2"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30" fill="hold"/>
                                        <p:tgtEl>
                                          <p:spTgt spid="6"/>
                                        </p:tgtEl>
                                        <p:attrNameLst>
                                          <p:attrName>ppt_x</p:attrName>
                                        </p:attrNameLst>
                                      </p:cBhvr>
                                      <p:tavLst>
                                        <p:tav tm="0">
                                          <p:val>
                                            <p:strVal val="1+#ppt_w/2"/>
                                          </p:val>
                                        </p:tav>
                                        <p:tav tm="100000">
                                          <p:val>
                                            <p:strVal val="#ppt_x"/>
                                          </p:val>
                                        </p:tav>
                                      </p:tavLst>
                                    </p:anim>
                                    <p:anim calcmode="lin" valueType="num">
                                      <p:cBhvr additive="base">
                                        <p:cTn id="20" dur="130" fill="hold"/>
                                        <p:tgtEl>
                                          <p:spTgt spid="6"/>
                                        </p:tgtEl>
                                        <p:attrNameLst>
                                          <p:attrName>ppt_y</p:attrName>
                                        </p:attrNameLst>
                                      </p:cBhvr>
                                      <p:tavLst>
                                        <p:tav tm="0">
                                          <p:val>
                                            <p:strVal val="#ppt_y"/>
                                          </p:val>
                                        </p:tav>
                                        <p:tav tm="100000">
                                          <p:val>
                                            <p:strVal val="#ppt_y"/>
                                          </p:val>
                                        </p:tav>
                                      </p:tavLst>
                                    </p:anim>
                                  </p:childTnLst>
                                </p:cTn>
                              </p:par>
                            </p:childTnLst>
                          </p:cTn>
                        </p:par>
                        <p:par>
                          <p:cTn id="21" fill="hold">
                            <p:stCondLst>
                              <p:cond delay="380"/>
                            </p:stCondLst>
                            <p:childTnLst>
                              <p:par>
                                <p:cTn id="22" presetID="2" presetClass="entr" presetSubtype="2"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130" fill="hold"/>
                                        <p:tgtEl>
                                          <p:spTgt spid="5"/>
                                        </p:tgtEl>
                                        <p:attrNameLst>
                                          <p:attrName>ppt_x</p:attrName>
                                        </p:attrNameLst>
                                      </p:cBhvr>
                                      <p:tavLst>
                                        <p:tav tm="0">
                                          <p:val>
                                            <p:strVal val="1+#ppt_w/2"/>
                                          </p:val>
                                        </p:tav>
                                        <p:tav tm="100000">
                                          <p:val>
                                            <p:strVal val="#ppt_x"/>
                                          </p:val>
                                        </p:tav>
                                      </p:tavLst>
                                    </p:anim>
                                    <p:anim calcmode="lin" valueType="num">
                                      <p:cBhvr additive="base">
                                        <p:cTn id="25" dur="130" fill="hold"/>
                                        <p:tgtEl>
                                          <p:spTgt spid="5"/>
                                        </p:tgtEl>
                                        <p:attrNameLst>
                                          <p:attrName>ppt_y</p:attrName>
                                        </p:attrNameLst>
                                      </p:cBhvr>
                                      <p:tavLst>
                                        <p:tav tm="0">
                                          <p:val>
                                            <p:strVal val="#ppt_y"/>
                                          </p:val>
                                        </p:tav>
                                        <p:tav tm="100000">
                                          <p:val>
                                            <p:strVal val="#ppt_y"/>
                                          </p:val>
                                        </p:tav>
                                      </p:tavLst>
                                    </p:anim>
                                  </p:childTnLst>
                                </p:cTn>
                              </p:par>
                            </p:childTnLst>
                          </p:cTn>
                        </p:par>
                        <p:par>
                          <p:cTn id="26" fill="hold">
                            <p:stCondLst>
                              <p:cond delay="510"/>
                            </p:stCondLst>
                            <p:childTnLst>
                              <p:par>
                                <p:cTn id="27" presetID="2" presetClass="entr" presetSubtype="2"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130" fill="hold"/>
                                        <p:tgtEl>
                                          <p:spTgt spid="3"/>
                                        </p:tgtEl>
                                        <p:attrNameLst>
                                          <p:attrName>ppt_x</p:attrName>
                                        </p:attrNameLst>
                                      </p:cBhvr>
                                      <p:tavLst>
                                        <p:tav tm="0">
                                          <p:val>
                                            <p:strVal val="1+#ppt_w/2"/>
                                          </p:val>
                                        </p:tav>
                                        <p:tav tm="100000">
                                          <p:val>
                                            <p:strVal val="#ppt_x"/>
                                          </p:val>
                                        </p:tav>
                                      </p:tavLst>
                                    </p:anim>
                                    <p:anim calcmode="lin" valueType="num">
                                      <p:cBhvr additive="base">
                                        <p:cTn id="30" dur="130" fill="hold"/>
                                        <p:tgtEl>
                                          <p:spTgt spid="3"/>
                                        </p:tgtEl>
                                        <p:attrNameLst>
                                          <p:attrName>ppt_y</p:attrName>
                                        </p:attrNameLst>
                                      </p:cBhvr>
                                      <p:tavLst>
                                        <p:tav tm="0">
                                          <p:val>
                                            <p:strVal val="#ppt_y"/>
                                          </p:val>
                                        </p:tav>
                                        <p:tav tm="100000">
                                          <p:val>
                                            <p:strVal val="#ppt_y"/>
                                          </p:val>
                                        </p:tav>
                                      </p:tavLst>
                                    </p:anim>
                                  </p:childTnLst>
                                </p:cTn>
                              </p:par>
                            </p:childTnLst>
                          </p:cTn>
                        </p:par>
                        <p:par>
                          <p:cTn id="31" fill="hold">
                            <p:stCondLst>
                              <p:cond delay="640"/>
                            </p:stCondLst>
                            <p:childTnLst>
                              <p:par>
                                <p:cTn id="32" presetID="1" presetClass="entr" presetSubtype="0" fill="hold" nodeType="afterEffect">
                                  <p:stCondLst>
                                    <p:cond delay="0"/>
                                  </p:stCondLst>
                                  <p:childTnLst>
                                    <p:set>
                                      <p:cBhvr>
                                        <p:cTn id="33" dur="1" fill="hold">
                                          <p:stCondLst>
                                            <p:cond delay="0"/>
                                          </p:stCondLst>
                                        </p:cTn>
                                        <p:tgtEl>
                                          <p:spTgt spid="11"/>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2" presetClass="exit" presetSubtype="1" fill="hold" grpId="1" nodeType="clickEffect">
                                  <p:stCondLst>
                                    <p:cond delay="0"/>
                                  </p:stCondLst>
                                  <p:childTnLst>
                                    <p:anim calcmode="lin" valueType="num">
                                      <p:cBhvr additive="base">
                                        <p:cTn id="37" dur="130"/>
                                        <p:tgtEl>
                                          <p:spTgt spid="4"/>
                                        </p:tgtEl>
                                        <p:attrNameLst>
                                          <p:attrName>ppt_x</p:attrName>
                                        </p:attrNameLst>
                                      </p:cBhvr>
                                      <p:tavLst>
                                        <p:tav tm="0">
                                          <p:val>
                                            <p:strVal val="ppt_x"/>
                                          </p:val>
                                        </p:tav>
                                        <p:tav tm="100000">
                                          <p:val>
                                            <p:strVal val="ppt_x"/>
                                          </p:val>
                                        </p:tav>
                                      </p:tavLst>
                                    </p:anim>
                                    <p:anim calcmode="lin" valueType="num">
                                      <p:cBhvr additive="base">
                                        <p:cTn id="38" dur="130"/>
                                        <p:tgtEl>
                                          <p:spTgt spid="4"/>
                                        </p:tgtEl>
                                        <p:attrNameLst>
                                          <p:attrName>ppt_y</p:attrName>
                                        </p:attrNameLst>
                                      </p:cBhvr>
                                      <p:tavLst>
                                        <p:tav tm="0">
                                          <p:val>
                                            <p:strVal val="ppt_y"/>
                                          </p:val>
                                        </p:tav>
                                        <p:tav tm="100000">
                                          <p:val>
                                            <p:strVal val="0-ppt_h/2"/>
                                          </p:val>
                                        </p:tav>
                                      </p:tavLst>
                                    </p:anim>
                                    <p:set>
                                      <p:cBhvr>
                                        <p:cTn id="39" dur="1" fill="hold">
                                          <p:stCondLst>
                                            <p:cond delay="129"/>
                                          </p:stCondLst>
                                        </p:cTn>
                                        <p:tgtEl>
                                          <p:spTgt spid="4"/>
                                        </p:tgtEl>
                                        <p:attrNameLst>
                                          <p:attrName>style.visibility</p:attrName>
                                        </p:attrNameLst>
                                      </p:cBhvr>
                                      <p:to>
                                        <p:strVal val="hidden"/>
                                      </p:to>
                                    </p:set>
                                  </p:childTnLst>
                                </p:cTn>
                              </p:par>
                              <p:par>
                                <p:cTn id="40" presetID="2" presetClass="exit" presetSubtype="8" fill="hold" grpId="1" nodeType="withEffect">
                                  <p:stCondLst>
                                    <p:cond delay="0"/>
                                  </p:stCondLst>
                                  <p:childTnLst>
                                    <p:anim calcmode="lin" valueType="num">
                                      <p:cBhvr additive="base">
                                        <p:cTn id="41" dur="130"/>
                                        <p:tgtEl>
                                          <p:spTgt spid="2"/>
                                        </p:tgtEl>
                                        <p:attrNameLst>
                                          <p:attrName>ppt_x</p:attrName>
                                        </p:attrNameLst>
                                      </p:cBhvr>
                                      <p:tavLst>
                                        <p:tav tm="0">
                                          <p:val>
                                            <p:strVal val="ppt_x"/>
                                          </p:val>
                                        </p:tav>
                                        <p:tav tm="100000">
                                          <p:val>
                                            <p:strVal val="0-ppt_w/2"/>
                                          </p:val>
                                        </p:tav>
                                      </p:tavLst>
                                    </p:anim>
                                    <p:anim calcmode="lin" valueType="num">
                                      <p:cBhvr additive="base">
                                        <p:cTn id="42" dur="130"/>
                                        <p:tgtEl>
                                          <p:spTgt spid="2"/>
                                        </p:tgtEl>
                                        <p:attrNameLst>
                                          <p:attrName>ppt_y</p:attrName>
                                        </p:attrNameLst>
                                      </p:cBhvr>
                                      <p:tavLst>
                                        <p:tav tm="0">
                                          <p:val>
                                            <p:strVal val="ppt_y"/>
                                          </p:val>
                                        </p:tav>
                                        <p:tav tm="100000">
                                          <p:val>
                                            <p:strVal val="ppt_y"/>
                                          </p:val>
                                        </p:tav>
                                      </p:tavLst>
                                    </p:anim>
                                    <p:set>
                                      <p:cBhvr>
                                        <p:cTn id="43" dur="1" fill="hold">
                                          <p:stCondLst>
                                            <p:cond delay="129"/>
                                          </p:stCondLst>
                                        </p:cTn>
                                        <p:tgtEl>
                                          <p:spTgt spid="2"/>
                                        </p:tgtEl>
                                        <p:attrNameLst>
                                          <p:attrName>style.visibility</p:attrName>
                                        </p:attrNameLst>
                                      </p:cBhvr>
                                      <p:to>
                                        <p:strVal val="hidden"/>
                                      </p:to>
                                    </p:set>
                                  </p:childTnLst>
                                </p:cTn>
                              </p:par>
                              <p:par>
                                <p:cTn id="44" presetID="2" presetClass="exit" presetSubtype="2" fill="hold" grpId="1" nodeType="withEffect">
                                  <p:stCondLst>
                                    <p:cond delay="0"/>
                                  </p:stCondLst>
                                  <p:childTnLst>
                                    <p:anim calcmode="lin" valueType="num">
                                      <p:cBhvr additive="base">
                                        <p:cTn id="45" dur="60"/>
                                        <p:tgtEl>
                                          <p:spTgt spid="6"/>
                                        </p:tgtEl>
                                        <p:attrNameLst>
                                          <p:attrName>ppt_x</p:attrName>
                                        </p:attrNameLst>
                                      </p:cBhvr>
                                      <p:tavLst>
                                        <p:tav tm="0">
                                          <p:val>
                                            <p:strVal val="ppt_x"/>
                                          </p:val>
                                        </p:tav>
                                        <p:tav tm="100000">
                                          <p:val>
                                            <p:strVal val="1+ppt_w/2"/>
                                          </p:val>
                                        </p:tav>
                                      </p:tavLst>
                                    </p:anim>
                                    <p:anim calcmode="lin" valueType="num">
                                      <p:cBhvr additive="base">
                                        <p:cTn id="46" dur="60"/>
                                        <p:tgtEl>
                                          <p:spTgt spid="6"/>
                                        </p:tgtEl>
                                        <p:attrNameLst>
                                          <p:attrName>ppt_y</p:attrName>
                                        </p:attrNameLst>
                                      </p:cBhvr>
                                      <p:tavLst>
                                        <p:tav tm="0">
                                          <p:val>
                                            <p:strVal val="ppt_y"/>
                                          </p:val>
                                        </p:tav>
                                        <p:tav tm="100000">
                                          <p:val>
                                            <p:strVal val="ppt_y"/>
                                          </p:val>
                                        </p:tav>
                                      </p:tavLst>
                                    </p:anim>
                                    <p:set>
                                      <p:cBhvr>
                                        <p:cTn id="47" dur="1" fill="hold">
                                          <p:stCondLst>
                                            <p:cond delay="59"/>
                                          </p:stCondLst>
                                        </p:cTn>
                                        <p:tgtEl>
                                          <p:spTgt spid="6"/>
                                        </p:tgtEl>
                                        <p:attrNameLst>
                                          <p:attrName>style.visibility</p:attrName>
                                        </p:attrNameLst>
                                      </p:cBhvr>
                                      <p:to>
                                        <p:strVal val="hidden"/>
                                      </p:to>
                                    </p:set>
                                  </p:childTnLst>
                                </p:cTn>
                              </p:par>
                              <p:par>
                                <p:cTn id="48" presetID="2" presetClass="exit" presetSubtype="2" fill="hold" grpId="1" nodeType="withEffect">
                                  <p:stCondLst>
                                    <p:cond delay="0"/>
                                  </p:stCondLst>
                                  <p:childTnLst>
                                    <p:anim calcmode="lin" valueType="num">
                                      <p:cBhvr additive="base">
                                        <p:cTn id="49" dur="60"/>
                                        <p:tgtEl>
                                          <p:spTgt spid="5"/>
                                        </p:tgtEl>
                                        <p:attrNameLst>
                                          <p:attrName>ppt_x</p:attrName>
                                        </p:attrNameLst>
                                      </p:cBhvr>
                                      <p:tavLst>
                                        <p:tav tm="0">
                                          <p:val>
                                            <p:strVal val="ppt_x"/>
                                          </p:val>
                                        </p:tav>
                                        <p:tav tm="100000">
                                          <p:val>
                                            <p:strVal val="1+ppt_w/2"/>
                                          </p:val>
                                        </p:tav>
                                      </p:tavLst>
                                    </p:anim>
                                    <p:anim calcmode="lin" valueType="num">
                                      <p:cBhvr additive="base">
                                        <p:cTn id="50" dur="60"/>
                                        <p:tgtEl>
                                          <p:spTgt spid="5"/>
                                        </p:tgtEl>
                                        <p:attrNameLst>
                                          <p:attrName>ppt_y</p:attrName>
                                        </p:attrNameLst>
                                      </p:cBhvr>
                                      <p:tavLst>
                                        <p:tav tm="0">
                                          <p:val>
                                            <p:strVal val="ppt_y"/>
                                          </p:val>
                                        </p:tav>
                                        <p:tav tm="100000">
                                          <p:val>
                                            <p:strVal val="ppt_y"/>
                                          </p:val>
                                        </p:tav>
                                      </p:tavLst>
                                    </p:anim>
                                    <p:set>
                                      <p:cBhvr>
                                        <p:cTn id="51" dur="1" fill="hold">
                                          <p:stCondLst>
                                            <p:cond delay="59"/>
                                          </p:stCondLst>
                                        </p:cTn>
                                        <p:tgtEl>
                                          <p:spTgt spid="5"/>
                                        </p:tgtEl>
                                        <p:attrNameLst>
                                          <p:attrName>style.visibility</p:attrName>
                                        </p:attrNameLst>
                                      </p:cBhvr>
                                      <p:to>
                                        <p:strVal val="hidden"/>
                                      </p:to>
                                    </p:set>
                                  </p:childTnLst>
                                </p:cTn>
                              </p:par>
                              <p:par>
                                <p:cTn id="52" presetID="2" presetClass="exit" presetSubtype="2" fill="hold" grpId="1" nodeType="withEffect">
                                  <p:stCondLst>
                                    <p:cond delay="0"/>
                                  </p:stCondLst>
                                  <p:childTnLst>
                                    <p:anim calcmode="lin" valueType="num">
                                      <p:cBhvr additive="base">
                                        <p:cTn id="53" dur="60"/>
                                        <p:tgtEl>
                                          <p:spTgt spid="3"/>
                                        </p:tgtEl>
                                        <p:attrNameLst>
                                          <p:attrName>ppt_x</p:attrName>
                                        </p:attrNameLst>
                                      </p:cBhvr>
                                      <p:tavLst>
                                        <p:tav tm="0">
                                          <p:val>
                                            <p:strVal val="ppt_x"/>
                                          </p:val>
                                        </p:tav>
                                        <p:tav tm="100000">
                                          <p:val>
                                            <p:strVal val="1+ppt_w/2"/>
                                          </p:val>
                                        </p:tav>
                                      </p:tavLst>
                                    </p:anim>
                                    <p:anim calcmode="lin" valueType="num">
                                      <p:cBhvr additive="base">
                                        <p:cTn id="54" dur="60"/>
                                        <p:tgtEl>
                                          <p:spTgt spid="3"/>
                                        </p:tgtEl>
                                        <p:attrNameLst>
                                          <p:attrName>ppt_y</p:attrName>
                                        </p:attrNameLst>
                                      </p:cBhvr>
                                      <p:tavLst>
                                        <p:tav tm="0">
                                          <p:val>
                                            <p:strVal val="ppt_y"/>
                                          </p:val>
                                        </p:tav>
                                        <p:tav tm="100000">
                                          <p:val>
                                            <p:strVal val="ppt_y"/>
                                          </p:val>
                                        </p:tav>
                                      </p:tavLst>
                                    </p:anim>
                                    <p:set>
                                      <p:cBhvr>
                                        <p:cTn id="55" dur="1" fill="hold">
                                          <p:stCondLst>
                                            <p:cond delay="59"/>
                                          </p:stCondLst>
                                        </p:cTn>
                                        <p:tgtEl>
                                          <p:spTgt spid="3"/>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60"/>
                                        <p:tgtEl>
                                          <p:spTgt spid="9"/>
                                        </p:tgtEl>
                                      </p:cBhvr>
                                    </p:animEffect>
                                    <p:set>
                                      <p:cBhvr>
                                        <p:cTn id="58" dur="1" fill="hold">
                                          <p:stCondLst>
                                            <p:cond delay="5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2" grpId="0"/>
      <p:bldP spid="2" grpId="1"/>
      <p:bldP spid="3" grpId="0"/>
      <p:bldP spid="3" grpId="1"/>
      <p:bldP spid="5" grpId="0"/>
      <p:bldP spid="5" grpId="1"/>
      <p:bldP spid="6" grpId="0"/>
      <p:bldP spid="6"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26C722-15B9-1854-98FD-BA3A6E7B377A}"/>
              </a:ext>
            </a:extLst>
          </p:cNvPr>
          <p:cNvSpPr txBox="1"/>
          <p:nvPr/>
        </p:nvSpPr>
        <p:spPr>
          <a:xfrm>
            <a:off x="1335314" y="623186"/>
            <a:ext cx="4005943" cy="98488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800" b="0" i="0" u="none" strike="noStrike" kern="1200" cap="none" spc="0" normalizeH="0" baseline="0" noProof="0" dirty="0">
                <a:ln>
                  <a:noFill/>
                </a:ln>
                <a:solidFill>
                  <a:srgbClr val="4A4559"/>
                </a:solidFill>
                <a:effectLst/>
                <a:uLnTx/>
                <a:uFillTx/>
                <a:latin typeface="Roboto" pitchFamily="2" charset="0"/>
                <a:ea typeface="Roboto" pitchFamily="2" charset="0"/>
                <a:cs typeface="+mn-cs"/>
              </a:rPr>
              <a:t>Hypothesis</a:t>
            </a:r>
            <a:endParaRPr kumimoji="0" lang="en-PH" sz="5800" b="0" i="0" u="none" strike="noStrike" kern="1200" cap="none" spc="0" normalizeH="0" baseline="0" noProof="0" dirty="0">
              <a:ln>
                <a:noFill/>
              </a:ln>
              <a:solidFill>
                <a:srgbClr val="4A4559"/>
              </a:solidFill>
              <a:effectLst/>
              <a:uLnTx/>
              <a:uFillTx/>
              <a:latin typeface="Roboto" pitchFamily="2" charset="0"/>
              <a:ea typeface="Roboto" pitchFamily="2" charset="0"/>
              <a:cs typeface="+mn-cs"/>
            </a:endParaRPr>
          </a:p>
        </p:txBody>
      </p:sp>
      <p:sp>
        <p:nvSpPr>
          <p:cNvPr id="5" name="TextBox 4">
            <a:extLst>
              <a:ext uri="{FF2B5EF4-FFF2-40B4-BE49-F238E27FC236}">
                <a16:creationId xmlns:a16="http://schemas.microsoft.com/office/drawing/2014/main" id="{3F37C20D-B63E-8A4A-B67C-FE1FF51017C1}"/>
              </a:ext>
            </a:extLst>
          </p:cNvPr>
          <p:cNvSpPr txBox="1"/>
          <p:nvPr/>
        </p:nvSpPr>
        <p:spPr>
          <a:xfrm>
            <a:off x="1001485" y="1988459"/>
            <a:ext cx="9753601" cy="3466655"/>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Null Hypothesis:</a:t>
            </a:r>
          </a:p>
          <a:p>
            <a:pPr marL="228600" marR="0" lvl="0" indent="0" algn="l" defTabSz="914400" rtl="0" eaLnBrk="1" fontAlgn="auto" latinLnBrk="0" hangingPunct="1">
              <a:lnSpc>
                <a:spcPct val="107000"/>
              </a:lnSpc>
              <a:spcBef>
                <a:spcPts val="0"/>
              </a:spcBef>
              <a:spcAft>
                <a:spcPts val="800"/>
              </a:spcAft>
              <a:buClrTx/>
              <a:buSzTx/>
              <a:buFontTx/>
              <a:buNone/>
              <a:tabLst/>
              <a:defRPr/>
            </a:pPr>
            <a:endPar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endParaRPr>
          </a:p>
          <a:p>
            <a:pPr marL="228600" marR="0" lvl="0" indent="0" algn="l" defTabSz="914400" rtl="0" eaLnBrk="1" fontAlgn="auto" latinLnBrk="0" hangingPunct="1">
              <a:lnSpc>
                <a:spcPct val="107000"/>
              </a:lnSpc>
              <a:spcBef>
                <a:spcPts val="0"/>
              </a:spcBef>
              <a:spcAft>
                <a:spcPts val="800"/>
              </a:spcAft>
              <a:buClrTx/>
              <a:buSzTx/>
              <a:buFontTx/>
              <a:buNone/>
              <a:tabLst/>
              <a:defRPr/>
            </a:pPr>
            <a:endPar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endParaRPr>
          </a:p>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Alternative Hypothesis:</a:t>
            </a:r>
          </a:p>
          <a:p>
            <a:pPr marL="228600" marR="0" lvl="0" indent="0" algn="l" defTabSz="914400" rtl="0" eaLnBrk="1" fontAlgn="auto" latinLnBrk="0" hangingPunct="1">
              <a:lnSpc>
                <a:spcPct val="107000"/>
              </a:lnSpc>
              <a:spcBef>
                <a:spcPts val="0"/>
              </a:spcBef>
              <a:spcAft>
                <a:spcPts val="800"/>
              </a:spcAft>
              <a:buClrTx/>
              <a:buSzTx/>
              <a:buFontTx/>
              <a:buNone/>
              <a:tabLst/>
              <a:defRPr/>
            </a:pPr>
            <a:endPar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endParaRPr>
          </a:p>
        </p:txBody>
      </p:sp>
      <p:sp>
        <p:nvSpPr>
          <p:cNvPr id="2" name="TextBox 1">
            <a:extLst>
              <a:ext uri="{FF2B5EF4-FFF2-40B4-BE49-F238E27FC236}">
                <a16:creationId xmlns:a16="http://schemas.microsoft.com/office/drawing/2014/main" id="{31770D13-C5FA-654A-FDEF-31076836A38A}"/>
              </a:ext>
            </a:extLst>
          </p:cNvPr>
          <p:cNvSpPr txBox="1"/>
          <p:nvPr/>
        </p:nvSpPr>
        <p:spPr>
          <a:xfrm>
            <a:off x="3468915" y="1988459"/>
            <a:ext cx="7286172" cy="1268232"/>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OMORI_GAME" panose="00000400000000000000" pitchFamily="2" charset="0"/>
                <a:ea typeface="Roboto" pitchFamily="2" charset="0"/>
                <a:cs typeface="Arial" panose="020B0604020202020204" pitchFamily="34" charset="0"/>
              </a:rPr>
              <a:t>There is no significant effect of fish scales as straw.</a:t>
            </a:r>
            <a:endParaRPr kumimoji="0" lang="en-PH"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88B9B7F6-E762-CF34-6DB1-A0C9201E78C7}"/>
              </a:ext>
            </a:extLst>
          </p:cNvPr>
          <p:cNvSpPr txBox="1"/>
          <p:nvPr/>
        </p:nvSpPr>
        <p:spPr>
          <a:xfrm>
            <a:off x="4676114" y="4040449"/>
            <a:ext cx="6078972" cy="1268232"/>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OMORI_GAME" panose="00000400000000000000" pitchFamily="2" charset="0"/>
                <a:ea typeface="Roboto" pitchFamily="2" charset="0"/>
                <a:cs typeface="Arial" panose="020B0604020202020204" pitchFamily="34" charset="0"/>
              </a:rPr>
              <a:t>There is a significant effect of fish scales as straw.</a:t>
            </a:r>
            <a:endParaRPr kumimoji="0" lang="en-PH"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4149114"/>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colorTemperature colorTemp="5424"/>
                    </a14:imgEffect>
                    <a14:imgEffect>
                      <a14:saturation sat="45000"/>
                    </a14:imgEffect>
                    <a14:imgEffect>
                      <a14:brightnessContrast bright="6000" contrast="-3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A319659-61C5-3042-3F9D-8367AA1406BB}"/>
              </a:ext>
            </a:extLst>
          </p:cNvPr>
          <p:cNvSpPr txBox="1"/>
          <p:nvPr/>
        </p:nvSpPr>
        <p:spPr>
          <a:xfrm>
            <a:off x="870857" y="1546668"/>
            <a:ext cx="10726057" cy="44012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Roboto" pitchFamily="2" charset="0"/>
                <a:ea typeface="Roboto" pitchFamily="2" charset="0"/>
                <a:cs typeface="+mn-cs"/>
              </a:rPr>
              <a:t>The term "plastic straw" refers to a tube that is primarily made of plastic. Straws are thin, single-use tubes that are designed to make it easier for people to drink their beverages. These tubes can pollute the ocean and are sometimes mistaken for food by animals. The slight convenience of using a single-use plastic to drink can result in the death of numerous animals, including turtles, fish, and birds.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Roboto" pitchFamily="2" charset="0"/>
              <a:ea typeface="Roboto" pitchFamily="2"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Roboto" pitchFamily="2" charset="0"/>
                <a:ea typeface="Roboto" pitchFamily="2" charset="0"/>
                <a:cs typeface="+mn-cs"/>
              </a:rPr>
              <a:t>A fish scale is a small rigid plate that grows out of a fish skin. These are part of the fish’s integumentary system and are produced from dermis’s mesoderm layer, which differentiates them from reptile scales. Fish scales are inedible and thus discarded as industrial waste. This waste can be converted into biodegradable straw that will decompose over time, unlike plastic, which can take up to a hundred years to degrade. Cellulose is found in fish scales, making it the most common polymer on planet. B 1,4-linked glucopyranose units make up cellulose. Fish scales polymers can be transforms into biodegradable straw. In terms of contamination and life-threatening animal famine, it is more efficient than plastics.</a:t>
            </a:r>
          </a:p>
        </p:txBody>
      </p:sp>
      <p:sp>
        <p:nvSpPr>
          <p:cNvPr id="8" name="TextBox 7">
            <a:extLst>
              <a:ext uri="{FF2B5EF4-FFF2-40B4-BE49-F238E27FC236}">
                <a16:creationId xmlns:a16="http://schemas.microsoft.com/office/drawing/2014/main" id="{17D79855-F6A2-4924-7733-97C616CADF4A}"/>
              </a:ext>
            </a:extLst>
          </p:cNvPr>
          <p:cNvSpPr txBox="1"/>
          <p:nvPr/>
        </p:nvSpPr>
        <p:spPr>
          <a:xfrm>
            <a:off x="624114" y="653143"/>
            <a:ext cx="1097280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545319"/>
                </a:solidFill>
                <a:effectLst/>
                <a:uLnTx/>
                <a:uFillTx/>
                <a:latin typeface="Roboto" pitchFamily="2" charset="0"/>
                <a:ea typeface="Roboto" pitchFamily="2" charset="0"/>
                <a:cs typeface="+mn-cs"/>
              </a:rPr>
              <a:t>Background of the Study</a:t>
            </a:r>
            <a:endParaRPr kumimoji="0" lang="en-PH" sz="3600" b="0" i="0" u="none" strike="noStrike" kern="1200" cap="none" spc="0" normalizeH="0" baseline="0" noProof="0" dirty="0">
              <a:ln>
                <a:noFill/>
              </a:ln>
              <a:solidFill>
                <a:srgbClr val="545319"/>
              </a:solidFill>
              <a:effectLst/>
              <a:uLnTx/>
              <a:uFillTx/>
              <a:latin typeface="Roboto" pitchFamily="2" charset="0"/>
              <a:ea typeface="Roboto" pitchFamily="2" charset="0"/>
              <a:cs typeface="+mn-cs"/>
            </a:endParaRPr>
          </a:p>
        </p:txBody>
      </p:sp>
    </p:spTree>
    <p:extLst>
      <p:ext uri="{BB962C8B-B14F-4D97-AF65-F5344CB8AC3E}">
        <p14:creationId xmlns:p14="http://schemas.microsoft.com/office/powerpoint/2010/main" val="4148477692"/>
      </p:ext>
    </p:extLst>
  </p:cSld>
  <p:clrMapOvr>
    <a:masterClrMapping/>
  </p:clrMapOvr>
  <mc:AlternateContent xmlns:mc="http://schemas.openxmlformats.org/markup-compatibility/2006" xmlns:p14="http://schemas.microsoft.com/office/powerpoint/2010/main">
    <mc:Choice Requires="p14">
      <p:transition p14:dur="130">
        <p:wipe dir="d"/>
      </p:transition>
    </mc:Choice>
    <mc:Fallback xmlns="">
      <p:transition>
        <p:wipe dir="d"/>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34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35985BB-F429-8B52-E35E-B536FAA1B8F8}"/>
              </a:ext>
            </a:extLst>
          </p:cNvPr>
          <p:cNvSpPr txBox="1"/>
          <p:nvPr/>
        </p:nvSpPr>
        <p:spPr>
          <a:xfrm>
            <a:off x="2351314" y="4992914"/>
            <a:ext cx="698137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Roboto" pitchFamily="2" charset="0"/>
                <a:ea typeface="Roboto" pitchFamily="2" charset="0"/>
                <a:cs typeface="Arial" panose="020B0604020202020204" pitchFamily="34" charset="0"/>
              </a:rPr>
              <a:t>Rabbit Manure as an Alternative Briquette</a:t>
            </a:r>
            <a:endParaRPr kumimoji="0" lang="en-PH" sz="2000" b="0" i="0" u="none" strike="noStrike" kern="1200" cap="none" spc="0" normalizeH="0" baseline="0" noProof="0" dirty="0">
              <a:ln>
                <a:noFill/>
              </a:ln>
              <a:solidFill>
                <a:prstClr val="black"/>
              </a:solidFill>
              <a:effectLst/>
              <a:uLnTx/>
              <a:uFillTx/>
              <a:latin typeface="Roboto" pitchFamily="2" charset="0"/>
              <a:ea typeface="Roboto" pitchFamily="2" charset="0"/>
              <a:cs typeface="+mn-cs"/>
            </a:endParaRPr>
          </a:p>
        </p:txBody>
      </p:sp>
      <p:sp>
        <p:nvSpPr>
          <p:cNvPr id="8" name="TextBox 7">
            <a:extLst>
              <a:ext uri="{FF2B5EF4-FFF2-40B4-BE49-F238E27FC236}">
                <a16:creationId xmlns:a16="http://schemas.microsoft.com/office/drawing/2014/main" id="{06CD7220-FCAD-8AFC-7905-F029051BFFBF}"/>
              </a:ext>
            </a:extLst>
          </p:cNvPr>
          <p:cNvSpPr txBox="1"/>
          <p:nvPr/>
        </p:nvSpPr>
        <p:spPr>
          <a:xfrm>
            <a:off x="4238171" y="2321004"/>
            <a:ext cx="3715657" cy="221599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PH" sz="13800" b="1" i="0" u="none" strike="noStrike" kern="1200" cap="none" spc="0" normalizeH="0" baseline="0" noProof="0" dirty="0">
                <a:ln>
                  <a:noFill/>
                </a:ln>
                <a:solidFill>
                  <a:srgbClr val="281E2E"/>
                </a:solidFill>
                <a:effectLst/>
                <a:uLnTx/>
                <a:uFillTx/>
                <a:latin typeface="Calibri" panose="020F0502020204030204"/>
                <a:ea typeface="+mn-ea"/>
                <a:cs typeface="+mn-cs"/>
              </a:rPr>
              <a:t>Title</a:t>
            </a:r>
          </a:p>
        </p:txBody>
      </p:sp>
    </p:spTree>
    <p:extLst>
      <p:ext uri="{BB962C8B-B14F-4D97-AF65-F5344CB8AC3E}">
        <p14:creationId xmlns:p14="http://schemas.microsoft.com/office/powerpoint/2010/main" val="1919862817"/>
      </p:ext>
    </p:extLst>
  </p:cSld>
  <p:clrMapOvr>
    <a:masterClrMapping/>
  </p:clrMapOvr>
  <mc:AlternateContent xmlns:mc="http://schemas.openxmlformats.org/markup-compatibility/2006" xmlns:p14="http://schemas.microsoft.com/office/powerpoint/2010/main">
    <mc:Choice Requires="p14">
      <p:transition p14:dur="250">
        <p:push/>
      </p:transition>
    </mc:Choice>
    <mc:Fallback xmlns="">
      <p:transition>
        <p:push/>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26C722-15B9-1854-98FD-BA3A6E7B377A}"/>
              </a:ext>
            </a:extLst>
          </p:cNvPr>
          <p:cNvSpPr txBox="1"/>
          <p:nvPr/>
        </p:nvSpPr>
        <p:spPr>
          <a:xfrm>
            <a:off x="1306285" y="580571"/>
            <a:ext cx="4005943"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PH" sz="6000" b="0" i="0" u="none" strike="noStrike" kern="1200" cap="none" spc="0" normalizeH="0" baseline="0" noProof="0" dirty="0">
                <a:ln>
                  <a:noFill/>
                </a:ln>
                <a:solidFill>
                  <a:srgbClr val="4A4559"/>
                </a:solidFill>
                <a:effectLst/>
                <a:uLnTx/>
                <a:uFillTx/>
                <a:latin typeface="Roboto" pitchFamily="2" charset="0"/>
                <a:ea typeface="Roboto" pitchFamily="2" charset="0"/>
                <a:cs typeface="+mn-cs"/>
              </a:rPr>
              <a:t>Objectives</a:t>
            </a:r>
          </a:p>
        </p:txBody>
      </p:sp>
      <p:sp>
        <p:nvSpPr>
          <p:cNvPr id="5" name="TextBox 4">
            <a:extLst>
              <a:ext uri="{FF2B5EF4-FFF2-40B4-BE49-F238E27FC236}">
                <a16:creationId xmlns:a16="http://schemas.microsoft.com/office/drawing/2014/main" id="{3F37C20D-B63E-8A4A-B67C-FE1FF51017C1}"/>
              </a:ext>
            </a:extLst>
          </p:cNvPr>
          <p:cNvSpPr txBox="1"/>
          <p:nvPr/>
        </p:nvSpPr>
        <p:spPr>
          <a:xfrm>
            <a:off x="986971" y="1988459"/>
            <a:ext cx="9985829" cy="4014945"/>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General Objective: </a:t>
            </a:r>
          </a:p>
          <a:p>
            <a:pPr marL="228600" marR="0" lvl="0" indent="0" algn="l" defTabSz="914400" rtl="0" eaLnBrk="1" fontAlgn="auto" latinLnBrk="0" hangingPunct="1">
              <a:lnSpc>
                <a:spcPct val="107000"/>
              </a:lnSpc>
              <a:spcBef>
                <a:spcPts val="0"/>
              </a:spcBef>
              <a:spcAft>
                <a:spcPts val="800"/>
              </a:spcAft>
              <a:buClrTx/>
              <a:buSzTx/>
              <a:buFontTx/>
              <a:buNone/>
              <a:tabLst/>
              <a:defRPr/>
            </a:pPr>
            <a:b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br>
            <a: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Specific Objectives:</a:t>
            </a:r>
            <a:br>
              <a:rPr lang="en-PH" sz="2900" dirty="0">
                <a:solidFill>
                  <a:prstClr val="black"/>
                </a:solidFill>
                <a:latin typeface="OMORI_GAME" panose="00000400000000000000" pitchFamily="2" charset="0"/>
                <a:ea typeface="Roboto" pitchFamily="2" charset="0"/>
                <a:cs typeface="Arial" panose="020B0604020202020204" pitchFamily="34" charset="0"/>
              </a:rPr>
            </a:br>
            <a:r>
              <a:rPr kumimoji="0" lang="en-PH"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a:t>
            </a:r>
            <a:r>
              <a:rPr kumimoji="0" lang="en-PH" sz="2900" b="0" i="0" u="none" strike="noStrike" kern="1200" cap="none" spc="0" normalizeH="0" baseline="0" noProof="0" dirty="0">
                <a:ln>
                  <a:noFill/>
                </a:ln>
                <a:solidFill>
                  <a:srgbClr val="5F486F"/>
                </a:solidFill>
                <a:effectLst/>
                <a:uLnTx/>
                <a:uFillTx/>
                <a:latin typeface="OMORI_GAME" panose="00000400000000000000" pitchFamily="2" charset="0"/>
                <a:ea typeface="Roboto" pitchFamily="2" charset="0"/>
                <a:cs typeface="Arial" panose="020B0604020202020204" pitchFamily="34" charset="0"/>
              </a:rPr>
              <a:t>*</a:t>
            </a:r>
            <a:r>
              <a:rPr lang="en-PH" sz="2900" dirty="0">
                <a:solidFill>
                  <a:srgbClr val="BDC1C6"/>
                </a:solidFill>
                <a:latin typeface="OMORI_GAME" panose="00000400000000000000" pitchFamily="2" charset="0"/>
                <a:ea typeface="Roboto" pitchFamily="2" charset="0"/>
              </a:rPr>
              <a:t> </a:t>
            </a:r>
            <a: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To determine whether rabbit manure is effective in the production of briquettes.</a:t>
            </a:r>
            <a:b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br>
            <a: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a:t>
            </a:r>
            <a:r>
              <a:rPr kumimoji="0" lang="en-PH" sz="2900" b="0" i="0" u="none" strike="noStrike" kern="1200" cap="none" spc="0" normalizeH="0" baseline="0" noProof="0" dirty="0">
                <a:ln>
                  <a:noFill/>
                </a:ln>
                <a:solidFill>
                  <a:srgbClr val="5F486F"/>
                </a:solidFill>
                <a:effectLst/>
                <a:uLnTx/>
                <a:uFillTx/>
                <a:latin typeface="OMORI_GAME" panose="00000400000000000000" pitchFamily="2" charset="0"/>
                <a:ea typeface="Roboto" pitchFamily="2" charset="0"/>
                <a:cs typeface="Arial" panose="020B0604020202020204" pitchFamily="34" charset="0"/>
              </a:rPr>
              <a:t>* </a:t>
            </a:r>
            <a: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To study the best way or method to manufacture briquettes from rabbit manure.</a:t>
            </a:r>
            <a:b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br>
            <a: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a:t>
            </a:r>
            <a:r>
              <a:rPr kumimoji="0" lang="en-PH" sz="2900" b="0" i="0" u="none" strike="noStrike" kern="1200" cap="none" spc="0" normalizeH="0" baseline="0" noProof="0" dirty="0">
                <a:ln>
                  <a:noFill/>
                </a:ln>
                <a:solidFill>
                  <a:srgbClr val="5F486F"/>
                </a:solidFill>
                <a:effectLst/>
                <a:uLnTx/>
                <a:uFillTx/>
                <a:latin typeface="OMORI_GAME" panose="00000400000000000000" pitchFamily="2" charset="0"/>
                <a:ea typeface="Roboto" pitchFamily="2" charset="0"/>
                <a:cs typeface="Arial" panose="020B0604020202020204" pitchFamily="34" charset="0"/>
              </a:rPr>
              <a:t>* </a:t>
            </a:r>
            <a:r>
              <a:rPr kumimoji="0" lang="en-US"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To find out if rabbit manure is acceptable as an alternative briquette.</a:t>
            </a:r>
          </a:p>
        </p:txBody>
      </p:sp>
      <p:sp>
        <p:nvSpPr>
          <p:cNvPr id="6" name="TextBox 5">
            <a:extLst>
              <a:ext uri="{FF2B5EF4-FFF2-40B4-BE49-F238E27FC236}">
                <a16:creationId xmlns:a16="http://schemas.microsoft.com/office/drawing/2014/main" id="{00E2080E-FBA5-F69B-A669-1879B6725553}"/>
              </a:ext>
            </a:extLst>
          </p:cNvPr>
          <p:cNvSpPr txBox="1"/>
          <p:nvPr/>
        </p:nvSpPr>
        <p:spPr>
          <a:xfrm>
            <a:off x="3207656" y="1988459"/>
            <a:ext cx="7162799" cy="1047338"/>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2900" b="0" i="0" u="none" strike="noStrike" kern="1200" cap="none" spc="0" normalizeH="0" baseline="0" noProof="0" dirty="0">
                <a:ln>
                  <a:noFill/>
                </a:ln>
                <a:solidFill>
                  <a:srgbClr val="000000"/>
                </a:solidFill>
                <a:effectLst/>
                <a:uLnTx/>
                <a:uFillTx/>
                <a:latin typeface="OMORI_GAME" panose="00000400000000000000" pitchFamily="2" charset="0"/>
                <a:ea typeface="Roboto" pitchFamily="2" charset="0"/>
                <a:cs typeface="Arial" panose="020B0604020202020204" pitchFamily="34" charset="0"/>
              </a:rPr>
              <a:t>To discover whether it is possible to make a briquette from rabbit manure.</a:t>
            </a:r>
            <a:endParaRPr kumimoji="0" lang="en-PH" sz="29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endParaRPr>
          </a:p>
        </p:txBody>
      </p:sp>
    </p:spTree>
    <p:extLst>
      <p:ext uri="{BB962C8B-B14F-4D97-AF65-F5344CB8AC3E}">
        <p14:creationId xmlns:p14="http://schemas.microsoft.com/office/powerpoint/2010/main" val="2682893264"/>
      </p:ext>
    </p:extLst>
  </p:cSld>
  <p:clrMapOvr>
    <a:masterClrMapping/>
  </p:clrMapOvr>
  <mc:AlternateContent xmlns:mc="http://schemas.openxmlformats.org/markup-compatibility/2006" xmlns:p14="http://schemas.microsoft.com/office/powerpoint/2010/main">
    <mc:Choice Requires="p14">
      <p:transition p14:dur="130">
        <p:dissolve/>
      </p:transition>
    </mc:Choice>
    <mc:Fallback xmlns="">
      <p:transition>
        <p:dissolv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26C722-15B9-1854-98FD-BA3A6E7B377A}"/>
              </a:ext>
            </a:extLst>
          </p:cNvPr>
          <p:cNvSpPr txBox="1"/>
          <p:nvPr/>
        </p:nvSpPr>
        <p:spPr>
          <a:xfrm>
            <a:off x="1335314" y="570898"/>
            <a:ext cx="4005943" cy="113877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400" b="0" i="0" u="none" strike="noStrike" kern="1200" cap="none" spc="0" normalizeH="0" baseline="0" noProof="0" dirty="0">
                <a:ln>
                  <a:noFill/>
                </a:ln>
                <a:solidFill>
                  <a:srgbClr val="4A4559"/>
                </a:solidFill>
                <a:effectLst/>
                <a:uLnTx/>
                <a:uFillTx/>
                <a:latin typeface="Roboto" pitchFamily="2" charset="0"/>
                <a:ea typeface="Roboto" pitchFamily="2" charset="0"/>
                <a:cs typeface="+mn-cs"/>
              </a:rPr>
              <a:t>Statement of the Problem</a:t>
            </a:r>
            <a:endParaRPr kumimoji="0" lang="en-PH" sz="3400" b="0" i="0" u="none" strike="noStrike" kern="1200" cap="none" spc="0" normalizeH="0" baseline="0" noProof="0" dirty="0">
              <a:ln>
                <a:noFill/>
              </a:ln>
              <a:solidFill>
                <a:srgbClr val="4A4559"/>
              </a:solidFill>
              <a:effectLst/>
              <a:uLnTx/>
              <a:uFillTx/>
              <a:latin typeface="Roboto" pitchFamily="2" charset="0"/>
              <a:ea typeface="Roboto" pitchFamily="2" charset="0"/>
              <a:cs typeface="+mn-cs"/>
            </a:endParaRPr>
          </a:p>
        </p:txBody>
      </p:sp>
      <p:sp>
        <p:nvSpPr>
          <p:cNvPr id="5" name="TextBox 4">
            <a:extLst>
              <a:ext uri="{FF2B5EF4-FFF2-40B4-BE49-F238E27FC236}">
                <a16:creationId xmlns:a16="http://schemas.microsoft.com/office/drawing/2014/main" id="{3F37C20D-B63E-8A4A-B67C-FE1FF51017C1}"/>
              </a:ext>
            </a:extLst>
          </p:cNvPr>
          <p:cNvSpPr txBox="1"/>
          <p:nvPr/>
        </p:nvSpPr>
        <p:spPr>
          <a:xfrm>
            <a:off x="1001485" y="1988459"/>
            <a:ext cx="9971315" cy="3261470"/>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The study focuses on the production of briquettes out of rabbit manure. The researches aim to answer the following:</a:t>
            </a:r>
            <a:b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b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1. Heat conductivity;</a:t>
            </a:r>
          </a:p>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2. Weigh per piece;</a:t>
            </a:r>
          </a:p>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3. Durability;</a:t>
            </a:r>
          </a:p>
        </p:txBody>
      </p:sp>
    </p:spTree>
    <p:extLst>
      <p:ext uri="{BB962C8B-B14F-4D97-AF65-F5344CB8AC3E}">
        <p14:creationId xmlns:p14="http://schemas.microsoft.com/office/powerpoint/2010/main" val="3044731835"/>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26C722-15B9-1854-98FD-BA3A6E7B377A}"/>
              </a:ext>
            </a:extLst>
          </p:cNvPr>
          <p:cNvSpPr txBox="1"/>
          <p:nvPr/>
        </p:nvSpPr>
        <p:spPr>
          <a:xfrm>
            <a:off x="1335314" y="623186"/>
            <a:ext cx="4005943" cy="98488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800" b="0" i="0" u="none" strike="noStrike" kern="1200" cap="none" spc="0" normalizeH="0" baseline="0" noProof="0" dirty="0">
                <a:ln>
                  <a:noFill/>
                </a:ln>
                <a:solidFill>
                  <a:srgbClr val="4A4559"/>
                </a:solidFill>
                <a:effectLst/>
                <a:uLnTx/>
                <a:uFillTx/>
                <a:latin typeface="Roboto" pitchFamily="2" charset="0"/>
                <a:ea typeface="Roboto" pitchFamily="2" charset="0"/>
                <a:cs typeface="+mn-cs"/>
              </a:rPr>
              <a:t>Hypothesis</a:t>
            </a:r>
            <a:endParaRPr kumimoji="0" lang="en-PH" sz="5800" b="0" i="0" u="none" strike="noStrike" kern="1200" cap="none" spc="0" normalizeH="0" baseline="0" noProof="0" dirty="0">
              <a:ln>
                <a:noFill/>
              </a:ln>
              <a:solidFill>
                <a:srgbClr val="4A4559"/>
              </a:solidFill>
              <a:effectLst/>
              <a:uLnTx/>
              <a:uFillTx/>
              <a:latin typeface="Roboto" pitchFamily="2" charset="0"/>
              <a:ea typeface="Roboto" pitchFamily="2" charset="0"/>
              <a:cs typeface="+mn-cs"/>
            </a:endParaRPr>
          </a:p>
        </p:txBody>
      </p:sp>
      <p:sp>
        <p:nvSpPr>
          <p:cNvPr id="5" name="TextBox 4">
            <a:extLst>
              <a:ext uri="{FF2B5EF4-FFF2-40B4-BE49-F238E27FC236}">
                <a16:creationId xmlns:a16="http://schemas.microsoft.com/office/drawing/2014/main" id="{3F37C20D-B63E-8A4A-B67C-FE1FF51017C1}"/>
              </a:ext>
            </a:extLst>
          </p:cNvPr>
          <p:cNvSpPr txBox="1"/>
          <p:nvPr/>
        </p:nvSpPr>
        <p:spPr>
          <a:xfrm>
            <a:off x="1001485" y="1988459"/>
            <a:ext cx="9753601" cy="3466655"/>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Null Hypothesis:</a:t>
            </a:r>
          </a:p>
          <a:p>
            <a:pPr marL="228600" marR="0" lvl="0" indent="0" algn="l" defTabSz="914400" rtl="0" eaLnBrk="1" fontAlgn="auto" latinLnBrk="0" hangingPunct="1">
              <a:lnSpc>
                <a:spcPct val="107000"/>
              </a:lnSpc>
              <a:spcBef>
                <a:spcPts val="0"/>
              </a:spcBef>
              <a:spcAft>
                <a:spcPts val="800"/>
              </a:spcAft>
              <a:buClrTx/>
              <a:buSzTx/>
              <a:buFontTx/>
              <a:buNone/>
              <a:tabLst/>
              <a:defRPr/>
            </a:pPr>
            <a:endPar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endParaRPr>
          </a:p>
          <a:p>
            <a:pPr marL="228600" marR="0" lvl="0" indent="0" algn="l" defTabSz="914400" rtl="0" eaLnBrk="1" fontAlgn="auto" latinLnBrk="0" hangingPunct="1">
              <a:lnSpc>
                <a:spcPct val="107000"/>
              </a:lnSpc>
              <a:spcBef>
                <a:spcPts val="0"/>
              </a:spcBef>
              <a:spcAft>
                <a:spcPts val="800"/>
              </a:spcAft>
              <a:buClrTx/>
              <a:buSzTx/>
              <a:buFontTx/>
              <a:buNone/>
              <a:tabLst/>
              <a:defRPr/>
            </a:pPr>
            <a:endPar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endParaRPr>
          </a:p>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Alternative Hypothesis:</a:t>
            </a:r>
          </a:p>
          <a:p>
            <a:pPr marL="228600" marR="0" lvl="0" indent="0" algn="l" defTabSz="914400" rtl="0" eaLnBrk="1" fontAlgn="auto" latinLnBrk="0" hangingPunct="1">
              <a:lnSpc>
                <a:spcPct val="107000"/>
              </a:lnSpc>
              <a:spcBef>
                <a:spcPts val="0"/>
              </a:spcBef>
              <a:spcAft>
                <a:spcPts val="800"/>
              </a:spcAft>
              <a:buClrTx/>
              <a:buSzTx/>
              <a:buFontTx/>
              <a:buNone/>
              <a:tabLst/>
              <a:defRPr/>
            </a:pPr>
            <a:endPar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endParaRPr>
          </a:p>
        </p:txBody>
      </p:sp>
      <p:sp>
        <p:nvSpPr>
          <p:cNvPr id="2" name="TextBox 1">
            <a:extLst>
              <a:ext uri="{FF2B5EF4-FFF2-40B4-BE49-F238E27FC236}">
                <a16:creationId xmlns:a16="http://schemas.microsoft.com/office/drawing/2014/main" id="{31770D13-C5FA-654A-FDEF-31076836A38A}"/>
              </a:ext>
            </a:extLst>
          </p:cNvPr>
          <p:cNvSpPr txBox="1"/>
          <p:nvPr/>
        </p:nvSpPr>
        <p:spPr>
          <a:xfrm>
            <a:off x="3468915" y="1988459"/>
            <a:ext cx="7286172" cy="1268232"/>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OMORI_GAME" panose="00000400000000000000" pitchFamily="2" charset="0"/>
                <a:ea typeface="Roboto" pitchFamily="2" charset="0"/>
                <a:cs typeface="Arial" panose="020B0604020202020204" pitchFamily="34" charset="0"/>
              </a:rPr>
              <a:t>Rabbit manure has no significant effect as alternative briquettes.</a:t>
            </a:r>
            <a:endParaRPr kumimoji="0" lang="en-PH"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88B9B7F6-E762-CF34-6DB1-A0C9201E78C7}"/>
              </a:ext>
            </a:extLst>
          </p:cNvPr>
          <p:cNvSpPr txBox="1"/>
          <p:nvPr/>
        </p:nvSpPr>
        <p:spPr>
          <a:xfrm>
            <a:off x="4676114" y="4040449"/>
            <a:ext cx="6078972" cy="1268232"/>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OMORI_GAME" panose="00000400000000000000" pitchFamily="2" charset="0"/>
                <a:ea typeface="Roboto" pitchFamily="2" charset="0"/>
                <a:cs typeface="Arial" panose="020B0604020202020204" pitchFamily="34" charset="0"/>
              </a:rPr>
              <a:t>Rabbit manure has significant as alternative briquettes.</a:t>
            </a:r>
            <a:endParaRPr kumimoji="0" lang="en-PH"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31493165"/>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colorTemperature colorTemp="5424"/>
                    </a14:imgEffect>
                    <a14:imgEffect>
                      <a14:saturation sat="45000"/>
                    </a14:imgEffect>
                    <a14:imgEffect>
                      <a14:brightnessContrast bright="6000" contrast="-3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A319659-61C5-3042-3F9D-8367AA1406BB}"/>
              </a:ext>
            </a:extLst>
          </p:cNvPr>
          <p:cNvSpPr txBox="1"/>
          <p:nvPr/>
        </p:nvSpPr>
        <p:spPr>
          <a:xfrm>
            <a:off x="870857" y="1546668"/>
            <a:ext cx="10726057" cy="37856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Roboto" pitchFamily="2" charset="0"/>
                <a:ea typeface="Roboto" pitchFamily="2" charset="0"/>
                <a:cs typeface="+mn-cs"/>
              </a:rPr>
              <a:t>Organic matter such as rabbit manure improves poor soil structure, drainage, and moisture retention. It is not as stinky as other manures and is easy to use. In one year, a female rabbit and her offspring can produce a ton of manure. Manure is an organic waste produced by cows, buffaloes, rabbits, horses, pigs, chickens, and poultry. It can be hazardous to the environment if not treated separately. If more people start using briquettes, which are more sustainable and energy-efficient, pressure on forests may be relieved and pollution levels in cities may decrease. Briquettes are a good fit for circular bioeconomy strategies that maintain rural-urban ties while reducing waste and promoting more sustainable bioresources and market-based activities.</a:t>
            </a:r>
            <a:endParaRPr kumimoji="0" lang="en-PH" sz="2400" b="0" i="0" u="none" strike="noStrike" kern="1200" cap="none" spc="0" normalizeH="0" baseline="0" noProof="0" dirty="0">
              <a:ln>
                <a:noFill/>
              </a:ln>
              <a:solidFill>
                <a:prstClr val="black"/>
              </a:solidFill>
              <a:effectLst/>
              <a:uLnTx/>
              <a:uFillTx/>
              <a:latin typeface="Roboto" pitchFamily="2" charset="0"/>
              <a:ea typeface="Roboto" pitchFamily="2" charset="0"/>
              <a:cs typeface="+mn-cs"/>
            </a:endParaRPr>
          </a:p>
        </p:txBody>
      </p:sp>
      <p:sp>
        <p:nvSpPr>
          <p:cNvPr id="8" name="TextBox 7">
            <a:extLst>
              <a:ext uri="{FF2B5EF4-FFF2-40B4-BE49-F238E27FC236}">
                <a16:creationId xmlns:a16="http://schemas.microsoft.com/office/drawing/2014/main" id="{17D79855-F6A2-4924-7733-97C616CADF4A}"/>
              </a:ext>
            </a:extLst>
          </p:cNvPr>
          <p:cNvSpPr txBox="1"/>
          <p:nvPr/>
        </p:nvSpPr>
        <p:spPr>
          <a:xfrm>
            <a:off x="624114" y="653143"/>
            <a:ext cx="1097280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545319"/>
                </a:solidFill>
                <a:effectLst/>
                <a:uLnTx/>
                <a:uFillTx/>
                <a:latin typeface="Roboto" pitchFamily="2" charset="0"/>
                <a:ea typeface="Roboto" pitchFamily="2" charset="0"/>
                <a:cs typeface="+mn-cs"/>
              </a:rPr>
              <a:t>Background of the Study</a:t>
            </a:r>
            <a:endParaRPr kumimoji="0" lang="en-PH" sz="3600" b="0" i="0" u="none" strike="noStrike" kern="1200" cap="none" spc="0" normalizeH="0" baseline="0" noProof="0" dirty="0">
              <a:ln>
                <a:noFill/>
              </a:ln>
              <a:solidFill>
                <a:srgbClr val="545319"/>
              </a:solidFill>
              <a:effectLst/>
              <a:uLnTx/>
              <a:uFillTx/>
              <a:latin typeface="Roboto" pitchFamily="2" charset="0"/>
              <a:ea typeface="Roboto" pitchFamily="2" charset="0"/>
              <a:cs typeface="+mn-cs"/>
            </a:endParaRPr>
          </a:p>
        </p:txBody>
      </p:sp>
    </p:spTree>
    <p:extLst>
      <p:ext uri="{BB962C8B-B14F-4D97-AF65-F5344CB8AC3E}">
        <p14:creationId xmlns:p14="http://schemas.microsoft.com/office/powerpoint/2010/main" val="4213931012"/>
      </p:ext>
    </p:extLst>
  </p:cSld>
  <p:clrMapOvr>
    <a:masterClrMapping/>
  </p:clrMapOvr>
  <mc:AlternateContent xmlns:mc="http://schemas.openxmlformats.org/markup-compatibility/2006" xmlns:p14="http://schemas.microsoft.com/office/powerpoint/2010/main">
    <mc:Choice Requires="p14">
      <p:transition p14:dur="130">
        <p:wipe dir="d"/>
      </p:transition>
    </mc:Choice>
    <mc:Fallback xmlns="">
      <p:transition>
        <p:wipe dir="d"/>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FD6FE"/>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98282A0-CA62-0970-E635-15DCD038444B}"/>
              </a:ext>
            </a:extLst>
          </p:cNvPr>
          <p:cNvSpPr/>
          <p:nvPr/>
        </p:nvSpPr>
        <p:spPr>
          <a:xfrm>
            <a:off x="-16326" y="-14514"/>
            <a:ext cx="12208326" cy="6872514"/>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7" name="Picture 6" descr="Shape&#10;&#10;Description automatically generated with medium confidence">
            <a:extLst>
              <a:ext uri="{FF2B5EF4-FFF2-40B4-BE49-F238E27FC236}">
                <a16:creationId xmlns:a16="http://schemas.microsoft.com/office/drawing/2014/main" id="{16135D3F-5812-8A20-A7B9-C59D31DCE8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26" y="-14514"/>
            <a:ext cx="12208326" cy="6867183"/>
          </a:xfrm>
          <a:prstGeom prst="rect">
            <a:avLst/>
          </a:prstGeom>
        </p:spPr>
      </p:pic>
      <p:sp>
        <p:nvSpPr>
          <p:cNvPr id="4" name="TextBox 3">
            <a:extLst>
              <a:ext uri="{FF2B5EF4-FFF2-40B4-BE49-F238E27FC236}">
                <a16:creationId xmlns:a16="http://schemas.microsoft.com/office/drawing/2014/main" id="{D0C7E971-2B79-6668-ED30-6D8AA278D40D}"/>
              </a:ext>
            </a:extLst>
          </p:cNvPr>
          <p:cNvSpPr txBox="1"/>
          <p:nvPr/>
        </p:nvSpPr>
        <p:spPr>
          <a:xfrm>
            <a:off x="2053771" y="2177803"/>
            <a:ext cx="8946737" cy="2215991"/>
          </a:xfrm>
          <a:prstGeom prst="rect">
            <a:avLst/>
          </a:prstGeom>
          <a:noFill/>
        </p:spPr>
        <p:txBody>
          <a:bodyPr wrap="square" rtlCol="0">
            <a:spAutoFit/>
          </a:bodyPr>
          <a:lstStyle/>
          <a:p>
            <a:r>
              <a:rPr lang="en-PH" sz="13800" dirty="0">
                <a:solidFill>
                  <a:srgbClr val="3E3052"/>
                </a:solidFill>
                <a:latin typeface="Roboto" pitchFamily="2" charset="0"/>
                <a:ea typeface="Roboto" pitchFamily="2" charset="0"/>
              </a:rPr>
              <a:t>Thank you!</a:t>
            </a:r>
          </a:p>
        </p:txBody>
      </p:sp>
    </p:spTree>
    <p:extLst>
      <p:ext uri="{BB962C8B-B14F-4D97-AF65-F5344CB8AC3E}">
        <p14:creationId xmlns:p14="http://schemas.microsoft.com/office/powerpoint/2010/main" val="420247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130"/>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par>
                                <p:cTn id="16" presetID="10" presetClass="exit" presetSubtype="0" fill="hold" nodeType="withEffect">
                                  <p:stCondLst>
                                    <p:cond delay="0"/>
                                  </p:stCondLst>
                                  <p:childTnLst>
                                    <p:animEffect transition="out" filter="fade">
                                      <p:cBhvr>
                                        <p:cTn id="17" dur="250"/>
                                        <p:tgtEl>
                                          <p:spTgt spid="7"/>
                                        </p:tgtEl>
                                      </p:cBhvr>
                                    </p:animEffect>
                                    <p:set>
                                      <p:cBhvr>
                                        <p:cTn id="18" dur="1" fill="hold">
                                          <p:stCondLst>
                                            <p:cond delay="249"/>
                                          </p:stCondLst>
                                        </p:cTn>
                                        <p:tgtEl>
                                          <p:spTgt spid="7"/>
                                        </p:tgtEl>
                                        <p:attrNameLst>
                                          <p:attrName>style.visibility</p:attrName>
                                        </p:attrNameLst>
                                      </p:cBhvr>
                                      <p:to>
                                        <p:strVal val="hidden"/>
                                      </p:to>
                                    </p:set>
                                  </p:childTnLst>
                                </p:cTn>
                              </p:par>
                              <p:par>
                                <p:cTn id="19" presetID="10" presetClass="exit" presetSubtype="0" fill="hold" grpId="0" nodeType="withEffect">
                                  <p:stCondLst>
                                    <p:cond delay="0"/>
                                  </p:stCondLst>
                                  <p:childTnLst>
                                    <p:animEffect transition="out" filter="fade">
                                      <p:cBhvr>
                                        <p:cTn id="20" dur="250"/>
                                        <p:tgtEl>
                                          <p:spTgt spid="4">
                                            <p:txEl>
                                              <p:pRg st="0" end="0"/>
                                            </p:txEl>
                                          </p:spTgt>
                                        </p:tgtEl>
                                      </p:cBhvr>
                                    </p:animEffect>
                                    <p:set>
                                      <p:cBhvr>
                                        <p:cTn id="21" dur="1" fill="hold">
                                          <p:stCondLst>
                                            <p:cond delay="249"/>
                                          </p:stCondLst>
                                        </p:cTn>
                                        <p:tgtEl>
                                          <p:spTgt spid="4">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build="allAtOnce"/>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extLst>
              <a:ext uri="{BEBA8EAE-BF5A-486C-A8C5-ECC9F3942E4B}">
                <a14:imgProps xmlns:a14="http://schemas.microsoft.com/office/drawing/2010/main">
                  <a14:imgLayer r:embed="rId3">
                    <a14:imgEffect>
                      <a14:sharpenSoften amount="34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35985BB-F429-8B52-E35E-B536FAA1B8F8}"/>
              </a:ext>
            </a:extLst>
          </p:cNvPr>
          <p:cNvSpPr txBox="1"/>
          <p:nvPr/>
        </p:nvSpPr>
        <p:spPr>
          <a:xfrm>
            <a:off x="2351314" y="4992914"/>
            <a:ext cx="6981372" cy="400110"/>
          </a:xfrm>
          <a:prstGeom prst="rect">
            <a:avLst/>
          </a:prstGeom>
          <a:noFill/>
        </p:spPr>
        <p:txBody>
          <a:bodyPr wrap="square" rtlCol="0">
            <a:spAutoFit/>
          </a:bodyPr>
          <a:lstStyle/>
          <a:p>
            <a:r>
              <a:rPr lang="en-US" sz="2000" dirty="0">
                <a:effectLst/>
                <a:latin typeface="Roboto" pitchFamily="2" charset="0"/>
                <a:ea typeface="Roboto" pitchFamily="2" charset="0"/>
                <a:cs typeface="Arial" panose="020B0604020202020204" pitchFamily="34" charset="0"/>
              </a:rPr>
              <a:t>Bioplastic out of Calamansi (</a:t>
            </a:r>
            <a:r>
              <a:rPr lang="en-US" sz="2000" i="1" dirty="0">
                <a:effectLst/>
                <a:latin typeface="Roboto" pitchFamily="2" charset="0"/>
                <a:ea typeface="Roboto" pitchFamily="2" charset="0"/>
                <a:cs typeface="Arial" panose="020B0604020202020204" pitchFamily="34" charset="0"/>
              </a:rPr>
              <a:t>Citrus </a:t>
            </a:r>
            <a:r>
              <a:rPr lang="en-US" sz="2000" i="1" dirty="0" err="1">
                <a:effectLst/>
                <a:latin typeface="Roboto" pitchFamily="2" charset="0"/>
                <a:ea typeface="Roboto" pitchFamily="2" charset="0"/>
                <a:cs typeface="Arial" panose="020B0604020202020204" pitchFamily="34" charset="0"/>
              </a:rPr>
              <a:t>microcarpa</a:t>
            </a:r>
            <a:r>
              <a:rPr lang="en-US" sz="2000" dirty="0">
                <a:effectLst/>
                <a:latin typeface="Roboto" pitchFamily="2" charset="0"/>
                <a:ea typeface="Roboto" pitchFamily="2" charset="0"/>
                <a:cs typeface="Arial" panose="020B0604020202020204" pitchFamily="34" charset="0"/>
              </a:rPr>
              <a:t>) Peel</a:t>
            </a:r>
            <a:endParaRPr lang="en-PH" sz="2000" dirty="0">
              <a:latin typeface="Roboto" pitchFamily="2" charset="0"/>
              <a:ea typeface="Roboto" pitchFamily="2" charset="0"/>
            </a:endParaRPr>
          </a:p>
        </p:txBody>
      </p:sp>
      <p:sp>
        <p:nvSpPr>
          <p:cNvPr id="8" name="TextBox 7">
            <a:extLst>
              <a:ext uri="{FF2B5EF4-FFF2-40B4-BE49-F238E27FC236}">
                <a16:creationId xmlns:a16="http://schemas.microsoft.com/office/drawing/2014/main" id="{06CD7220-FCAD-8AFC-7905-F029051BFFBF}"/>
              </a:ext>
            </a:extLst>
          </p:cNvPr>
          <p:cNvSpPr txBox="1"/>
          <p:nvPr/>
        </p:nvSpPr>
        <p:spPr>
          <a:xfrm>
            <a:off x="4238171" y="2321004"/>
            <a:ext cx="3715657" cy="2215991"/>
          </a:xfrm>
          <a:prstGeom prst="rect">
            <a:avLst/>
          </a:prstGeom>
          <a:noFill/>
        </p:spPr>
        <p:txBody>
          <a:bodyPr wrap="square" rtlCol="0">
            <a:spAutoFit/>
          </a:bodyPr>
          <a:lstStyle/>
          <a:p>
            <a:r>
              <a:rPr lang="en-PH" sz="13800" b="1" dirty="0">
                <a:solidFill>
                  <a:srgbClr val="281E2E"/>
                </a:solidFill>
              </a:rPr>
              <a:t>Title</a:t>
            </a:r>
          </a:p>
        </p:txBody>
      </p:sp>
    </p:spTree>
    <p:extLst>
      <p:ext uri="{BB962C8B-B14F-4D97-AF65-F5344CB8AC3E}">
        <p14:creationId xmlns:p14="http://schemas.microsoft.com/office/powerpoint/2010/main" val="2124081673"/>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26C722-15B9-1854-98FD-BA3A6E7B377A}"/>
              </a:ext>
            </a:extLst>
          </p:cNvPr>
          <p:cNvSpPr txBox="1"/>
          <p:nvPr/>
        </p:nvSpPr>
        <p:spPr>
          <a:xfrm>
            <a:off x="1306285" y="580571"/>
            <a:ext cx="4005943" cy="1015663"/>
          </a:xfrm>
          <a:prstGeom prst="rect">
            <a:avLst/>
          </a:prstGeom>
          <a:noFill/>
        </p:spPr>
        <p:txBody>
          <a:bodyPr wrap="square" rtlCol="0">
            <a:spAutoFit/>
          </a:bodyPr>
          <a:lstStyle/>
          <a:p>
            <a:r>
              <a:rPr lang="en-PH" sz="6000" dirty="0">
                <a:solidFill>
                  <a:srgbClr val="4A4559"/>
                </a:solidFill>
                <a:latin typeface="Roboto" pitchFamily="2" charset="0"/>
                <a:ea typeface="Roboto" pitchFamily="2" charset="0"/>
              </a:rPr>
              <a:t>Objectives</a:t>
            </a:r>
          </a:p>
        </p:txBody>
      </p:sp>
      <p:sp>
        <p:nvSpPr>
          <p:cNvPr id="5" name="TextBox 4">
            <a:extLst>
              <a:ext uri="{FF2B5EF4-FFF2-40B4-BE49-F238E27FC236}">
                <a16:creationId xmlns:a16="http://schemas.microsoft.com/office/drawing/2014/main" id="{3F37C20D-B63E-8A4A-B67C-FE1FF51017C1}"/>
              </a:ext>
            </a:extLst>
          </p:cNvPr>
          <p:cNvSpPr txBox="1"/>
          <p:nvPr/>
        </p:nvSpPr>
        <p:spPr>
          <a:xfrm>
            <a:off x="986971" y="1988459"/>
            <a:ext cx="9985829" cy="3751668"/>
          </a:xfrm>
          <a:prstGeom prst="rect">
            <a:avLst/>
          </a:prstGeom>
          <a:noFill/>
        </p:spPr>
        <p:txBody>
          <a:bodyPr wrap="square" rtlCol="0">
            <a:spAutoFit/>
          </a:bodyPr>
          <a:lstStyle/>
          <a:p>
            <a:pPr marL="228600">
              <a:lnSpc>
                <a:spcPct val="107000"/>
              </a:lnSpc>
              <a:spcAft>
                <a:spcPts val="800"/>
              </a:spcAft>
            </a:pPr>
            <a:r>
              <a:rPr lang="en-US" sz="3600" dirty="0">
                <a:effectLst/>
                <a:latin typeface="OMORI_GAME" panose="00000400000000000000" pitchFamily="2" charset="0"/>
                <a:ea typeface="Roboto" pitchFamily="2" charset="0"/>
                <a:cs typeface="Arial" panose="020B0604020202020204" pitchFamily="34" charset="0"/>
              </a:rPr>
              <a:t>General Objective:</a:t>
            </a:r>
          </a:p>
          <a:p>
            <a:pPr marL="228600">
              <a:lnSpc>
                <a:spcPct val="107000"/>
              </a:lnSpc>
              <a:spcAft>
                <a:spcPts val="800"/>
              </a:spcAft>
            </a:pPr>
            <a:br>
              <a:rPr lang="en-US" sz="3600" dirty="0">
                <a:latin typeface="OMORI_GAME" panose="00000400000000000000" pitchFamily="2" charset="0"/>
                <a:ea typeface="Roboto" pitchFamily="2" charset="0"/>
                <a:cs typeface="Arial" panose="020B0604020202020204" pitchFamily="34" charset="0"/>
              </a:rPr>
            </a:br>
            <a:r>
              <a:rPr lang="en-US" sz="3600" dirty="0">
                <a:effectLst/>
                <a:latin typeface="OMORI_GAME" panose="00000400000000000000" pitchFamily="2" charset="0"/>
                <a:ea typeface="Roboto" pitchFamily="2" charset="0"/>
                <a:cs typeface="Arial" panose="020B0604020202020204" pitchFamily="34" charset="0"/>
              </a:rPr>
              <a:t>Specific Objectives:</a:t>
            </a:r>
            <a:br>
              <a:rPr lang="en-PH" sz="3600" dirty="0">
                <a:latin typeface="OMORI_GAME" panose="00000400000000000000" pitchFamily="2" charset="0"/>
                <a:ea typeface="Roboto" pitchFamily="2" charset="0"/>
                <a:cs typeface="Arial" panose="020B0604020202020204" pitchFamily="34" charset="0"/>
              </a:rPr>
            </a:br>
            <a:r>
              <a:rPr lang="en-PH" sz="3600" dirty="0">
                <a:latin typeface="OMORI_GAME" panose="00000400000000000000" pitchFamily="2" charset="0"/>
                <a:ea typeface="Roboto" pitchFamily="2" charset="0"/>
                <a:cs typeface="Arial" panose="020B0604020202020204" pitchFamily="34" charset="0"/>
              </a:rPr>
              <a:t>   </a:t>
            </a:r>
            <a:r>
              <a:rPr lang="en-PH" sz="3600" dirty="0">
                <a:solidFill>
                  <a:srgbClr val="5F486F"/>
                </a:solidFill>
                <a:latin typeface="OMORI_GAME" panose="00000400000000000000" pitchFamily="2" charset="0"/>
                <a:ea typeface="Roboto" pitchFamily="2" charset="0"/>
                <a:cs typeface="Arial" panose="020B0604020202020204" pitchFamily="34" charset="0"/>
              </a:rPr>
              <a:t>*</a:t>
            </a:r>
            <a:r>
              <a:rPr lang="en-PH" sz="3600" i="0" dirty="0">
                <a:solidFill>
                  <a:srgbClr val="BDC1C6"/>
                </a:solidFill>
                <a:effectLst/>
                <a:latin typeface="OMORI_GAME" panose="00000400000000000000" pitchFamily="2" charset="0"/>
                <a:ea typeface="Roboto" pitchFamily="2" charset="0"/>
              </a:rPr>
              <a:t> </a:t>
            </a:r>
            <a:r>
              <a:rPr lang="en-US" sz="3600" dirty="0">
                <a:effectLst/>
                <a:latin typeface="OMORI_GAME" panose="00000400000000000000" pitchFamily="2" charset="0"/>
                <a:ea typeface="Roboto" pitchFamily="2" charset="0"/>
                <a:cs typeface="Arial" panose="020B0604020202020204" pitchFamily="34" charset="0"/>
              </a:rPr>
              <a:t>Encourage people on using calamansi peel as bioplastic.</a:t>
            </a:r>
            <a:br>
              <a:rPr lang="en-PH" sz="3600" dirty="0">
                <a:latin typeface="OMORI_GAME" panose="00000400000000000000" pitchFamily="2" charset="0"/>
                <a:ea typeface="Roboto" pitchFamily="2" charset="0"/>
                <a:cs typeface="Arial" panose="020B0604020202020204" pitchFamily="34" charset="0"/>
              </a:rPr>
            </a:br>
            <a:r>
              <a:rPr lang="en-PH" sz="3600" dirty="0">
                <a:latin typeface="OMORI_GAME" panose="00000400000000000000" pitchFamily="2" charset="0"/>
                <a:ea typeface="Roboto" pitchFamily="2" charset="0"/>
                <a:cs typeface="Arial" panose="020B0604020202020204" pitchFamily="34" charset="0"/>
              </a:rPr>
              <a:t>   </a:t>
            </a:r>
            <a:r>
              <a:rPr lang="en-PH" sz="3600" dirty="0">
                <a:solidFill>
                  <a:srgbClr val="5F486F"/>
                </a:solidFill>
                <a:latin typeface="OMORI_GAME" panose="00000400000000000000" pitchFamily="2" charset="0"/>
                <a:ea typeface="Roboto" pitchFamily="2" charset="0"/>
                <a:cs typeface="Arial" panose="020B0604020202020204" pitchFamily="34" charset="0"/>
              </a:rPr>
              <a:t>*</a:t>
            </a:r>
            <a:r>
              <a:rPr lang="en-PH" sz="3600" i="0" dirty="0">
                <a:solidFill>
                  <a:srgbClr val="BDC1C6"/>
                </a:solidFill>
                <a:effectLst/>
                <a:latin typeface="OMORI_GAME" panose="00000400000000000000" pitchFamily="2" charset="0"/>
                <a:ea typeface="Roboto" pitchFamily="2" charset="0"/>
              </a:rPr>
              <a:t> </a:t>
            </a:r>
            <a:r>
              <a:rPr lang="en-US" sz="3600" dirty="0">
                <a:effectLst/>
                <a:latin typeface="OMORI_GAME" panose="00000400000000000000" pitchFamily="2" charset="0"/>
                <a:ea typeface="Roboto" pitchFamily="2" charset="0"/>
                <a:cs typeface="Arial" panose="020B0604020202020204" pitchFamily="34" charset="0"/>
              </a:rPr>
              <a:t>To know if calamansi peel can be accepted as bioplastic.</a:t>
            </a:r>
            <a:br>
              <a:rPr lang="en-PH" sz="3600" dirty="0">
                <a:latin typeface="OMORI_GAME" panose="00000400000000000000" pitchFamily="2" charset="0"/>
                <a:ea typeface="Roboto" pitchFamily="2" charset="0"/>
                <a:cs typeface="Arial" panose="020B0604020202020204" pitchFamily="34" charset="0"/>
              </a:rPr>
            </a:br>
            <a:r>
              <a:rPr lang="en-PH" sz="3600" dirty="0">
                <a:latin typeface="OMORI_GAME" panose="00000400000000000000" pitchFamily="2" charset="0"/>
                <a:ea typeface="Roboto" pitchFamily="2" charset="0"/>
                <a:cs typeface="Arial" panose="020B0604020202020204" pitchFamily="34" charset="0"/>
              </a:rPr>
              <a:t>   </a:t>
            </a:r>
            <a:r>
              <a:rPr lang="en-PH" sz="3600" dirty="0">
                <a:solidFill>
                  <a:srgbClr val="5F486F"/>
                </a:solidFill>
                <a:latin typeface="OMORI_GAME" panose="00000400000000000000" pitchFamily="2" charset="0"/>
                <a:ea typeface="Roboto" pitchFamily="2" charset="0"/>
                <a:cs typeface="Arial" panose="020B0604020202020204" pitchFamily="34" charset="0"/>
              </a:rPr>
              <a:t>*</a:t>
            </a:r>
            <a:r>
              <a:rPr lang="en-PH" sz="3600" i="0" dirty="0">
                <a:solidFill>
                  <a:srgbClr val="BDC1C6"/>
                </a:solidFill>
                <a:effectLst/>
                <a:latin typeface="OMORI_GAME" panose="00000400000000000000" pitchFamily="2" charset="0"/>
                <a:ea typeface="Roboto" pitchFamily="2" charset="0"/>
              </a:rPr>
              <a:t> </a:t>
            </a:r>
            <a:r>
              <a:rPr lang="en-US" sz="3600" dirty="0">
                <a:effectLst/>
                <a:latin typeface="OMORI_GAME" panose="00000400000000000000" pitchFamily="2" charset="0"/>
                <a:ea typeface="Roboto" pitchFamily="2" charset="0"/>
                <a:cs typeface="Arial" panose="020B0604020202020204" pitchFamily="34" charset="0"/>
              </a:rPr>
              <a:t>To test if calamansi peel is effective to make bioplastic.</a:t>
            </a:r>
            <a:endParaRPr lang="en-PH" sz="3600" dirty="0">
              <a:effectLst/>
              <a:latin typeface="OMORI_GAME" panose="00000400000000000000" pitchFamily="2" charset="0"/>
              <a:ea typeface="Roboto" pitchFamily="2" charset="0"/>
              <a:cs typeface="Arial" panose="020B0604020202020204" pitchFamily="34" charset="0"/>
            </a:endParaRPr>
          </a:p>
        </p:txBody>
      </p:sp>
      <p:sp>
        <p:nvSpPr>
          <p:cNvPr id="6" name="TextBox 5">
            <a:extLst>
              <a:ext uri="{FF2B5EF4-FFF2-40B4-BE49-F238E27FC236}">
                <a16:creationId xmlns:a16="http://schemas.microsoft.com/office/drawing/2014/main" id="{00E2080E-FBA5-F69B-A669-1879B6725553}"/>
              </a:ext>
            </a:extLst>
          </p:cNvPr>
          <p:cNvSpPr txBox="1"/>
          <p:nvPr/>
        </p:nvSpPr>
        <p:spPr>
          <a:xfrm>
            <a:off x="3810001" y="2002974"/>
            <a:ext cx="7162799" cy="1277914"/>
          </a:xfrm>
          <a:prstGeom prst="rect">
            <a:avLst/>
          </a:prstGeom>
          <a:noFill/>
        </p:spPr>
        <p:txBody>
          <a:bodyPr wrap="square" rtlCol="0">
            <a:spAutoFit/>
          </a:bodyPr>
          <a:lstStyle/>
          <a:p>
            <a:pPr marL="228600">
              <a:lnSpc>
                <a:spcPct val="107000"/>
              </a:lnSpc>
              <a:spcAft>
                <a:spcPts val="800"/>
              </a:spcAft>
            </a:pPr>
            <a:r>
              <a:rPr lang="en-US" sz="3600" kern="1200" dirty="0">
                <a:solidFill>
                  <a:srgbClr val="000000"/>
                </a:solidFill>
                <a:effectLst/>
                <a:latin typeface="OMORI_GAME" panose="00000400000000000000" pitchFamily="2" charset="0"/>
                <a:ea typeface="Roboto" pitchFamily="2" charset="0"/>
                <a:cs typeface="Arial" panose="020B0604020202020204" pitchFamily="34" charset="0"/>
              </a:rPr>
              <a:t>To reduce the pollution of non-biodegradable plastic.</a:t>
            </a:r>
            <a:endParaRPr lang="en-PH" sz="3600" dirty="0">
              <a:effectLst/>
              <a:latin typeface="OMORI_GAME" panose="00000400000000000000" pitchFamily="2" charset="0"/>
              <a:ea typeface="Roboto" pitchFamily="2" charset="0"/>
              <a:cs typeface="Arial" panose="020B0604020202020204" pitchFamily="34" charset="0"/>
            </a:endParaRPr>
          </a:p>
        </p:txBody>
      </p:sp>
    </p:spTree>
    <p:extLst>
      <p:ext uri="{BB962C8B-B14F-4D97-AF65-F5344CB8AC3E}">
        <p14:creationId xmlns:p14="http://schemas.microsoft.com/office/powerpoint/2010/main" val="2008864736"/>
      </p:ext>
    </p:extLst>
  </p:cSld>
  <p:clrMapOvr>
    <a:masterClrMapping/>
  </p:clrMapOvr>
  <mc:AlternateContent xmlns:mc="http://schemas.openxmlformats.org/markup-compatibility/2006" xmlns:p14="http://schemas.microsoft.com/office/powerpoint/2010/main">
    <mc:Choice Requires="p14">
      <p:transition p14:dur="130">
        <p:dissolve/>
      </p:transition>
    </mc:Choice>
    <mc:Fallback xmlns="">
      <p:transition>
        <p:dissolv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26C722-15B9-1854-98FD-BA3A6E7B377A}"/>
              </a:ext>
            </a:extLst>
          </p:cNvPr>
          <p:cNvSpPr txBox="1"/>
          <p:nvPr/>
        </p:nvSpPr>
        <p:spPr>
          <a:xfrm>
            <a:off x="1335314" y="570898"/>
            <a:ext cx="4005943" cy="1138773"/>
          </a:xfrm>
          <a:prstGeom prst="rect">
            <a:avLst/>
          </a:prstGeom>
          <a:noFill/>
        </p:spPr>
        <p:txBody>
          <a:bodyPr wrap="square" rtlCol="0">
            <a:spAutoFit/>
          </a:bodyPr>
          <a:lstStyle/>
          <a:p>
            <a:r>
              <a:rPr lang="en-US" sz="3400" dirty="0">
                <a:solidFill>
                  <a:srgbClr val="4A4559"/>
                </a:solidFill>
                <a:latin typeface="Roboto" pitchFamily="2" charset="0"/>
                <a:ea typeface="Roboto" pitchFamily="2" charset="0"/>
              </a:rPr>
              <a:t>Statement of the Problem</a:t>
            </a:r>
            <a:endParaRPr lang="en-PH" sz="3400" dirty="0">
              <a:solidFill>
                <a:srgbClr val="4A4559"/>
              </a:solidFill>
              <a:latin typeface="Roboto" pitchFamily="2" charset="0"/>
              <a:ea typeface="Roboto" pitchFamily="2" charset="0"/>
            </a:endParaRPr>
          </a:p>
        </p:txBody>
      </p:sp>
      <p:sp>
        <p:nvSpPr>
          <p:cNvPr id="5" name="TextBox 4">
            <a:extLst>
              <a:ext uri="{FF2B5EF4-FFF2-40B4-BE49-F238E27FC236}">
                <a16:creationId xmlns:a16="http://schemas.microsoft.com/office/drawing/2014/main" id="{3F37C20D-B63E-8A4A-B67C-FE1FF51017C1}"/>
              </a:ext>
            </a:extLst>
          </p:cNvPr>
          <p:cNvSpPr txBox="1"/>
          <p:nvPr/>
        </p:nvSpPr>
        <p:spPr>
          <a:xfrm>
            <a:off x="1001485" y="1988459"/>
            <a:ext cx="9971315" cy="3261470"/>
          </a:xfrm>
          <a:prstGeom prst="rect">
            <a:avLst/>
          </a:prstGeom>
          <a:noFill/>
        </p:spPr>
        <p:txBody>
          <a:bodyPr wrap="square" rtlCol="0">
            <a:spAutoFit/>
          </a:bodyPr>
          <a:lstStyle/>
          <a:p>
            <a:pPr marL="228600">
              <a:lnSpc>
                <a:spcPct val="107000"/>
              </a:lnSpc>
              <a:spcAft>
                <a:spcPts val="800"/>
              </a:spcAft>
            </a:pPr>
            <a:r>
              <a:rPr lang="en-US" sz="3600" dirty="0">
                <a:effectLst/>
                <a:latin typeface="OMORI_GAME" panose="00000400000000000000" pitchFamily="2" charset="0"/>
                <a:ea typeface="Roboto" pitchFamily="2" charset="0"/>
                <a:cs typeface="Arial" panose="020B0604020202020204" pitchFamily="34" charset="0"/>
              </a:rPr>
              <a:t>The study focuses on the production on of Calamansi Peels as bioplastic. The researches aim to answer of the following:</a:t>
            </a:r>
            <a:br>
              <a:rPr lang="en-US" sz="3600" dirty="0">
                <a:effectLst/>
                <a:latin typeface="OMORI_GAME" panose="00000400000000000000" pitchFamily="2" charset="0"/>
                <a:ea typeface="Roboto" pitchFamily="2" charset="0"/>
                <a:cs typeface="Arial" panose="020B0604020202020204" pitchFamily="34" charset="0"/>
              </a:rPr>
            </a:br>
            <a:r>
              <a:rPr lang="en-US" sz="3600" dirty="0">
                <a:effectLst/>
                <a:latin typeface="OMORI_GAME" panose="00000400000000000000" pitchFamily="2" charset="0"/>
                <a:ea typeface="Roboto" pitchFamily="2" charset="0"/>
                <a:cs typeface="Arial" panose="020B0604020202020204" pitchFamily="34" charset="0"/>
              </a:rPr>
              <a:t>   1. Durability;</a:t>
            </a:r>
          </a:p>
          <a:p>
            <a:pPr marL="228600">
              <a:lnSpc>
                <a:spcPct val="107000"/>
              </a:lnSpc>
              <a:spcAft>
                <a:spcPts val="800"/>
              </a:spcAft>
            </a:pPr>
            <a:r>
              <a:rPr lang="en-US" sz="3600" dirty="0">
                <a:effectLst/>
                <a:latin typeface="OMORI_GAME" panose="00000400000000000000" pitchFamily="2" charset="0"/>
                <a:ea typeface="Roboto" pitchFamily="2" charset="0"/>
                <a:cs typeface="Arial" panose="020B0604020202020204" pitchFamily="34" charset="0"/>
              </a:rPr>
              <a:t>   2. Heat Resistance;</a:t>
            </a:r>
          </a:p>
          <a:p>
            <a:pPr marL="228600">
              <a:lnSpc>
                <a:spcPct val="107000"/>
              </a:lnSpc>
              <a:spcAft>
                <a:spcPts val="800"/>
              </a:spcAft>
            </a:pPr>
            <a:r>
              <a:rPr lang="en-US" sz="3600" dirty="0">
                <a:effectLst/>
                <a:latin typeface="OMORI_GAME" panose="00000400000000000000" pitchFamily="2" charset="0"/>
                <a:ea typeface="Roboto" pitchFamily="2" charset="0"/>
                <a:cs typeface="Arial" panose="020B0604020202020204" pitchFamily="34" charset="0"/>
              </a:rPr>
              <a:t>   3. Flexibility;</a:t>
            </a:r>
          </a:p>
        </p:txBody>
      </p:sp>
    </p:spTree>
    <p:extLst>
      <p:ext uri="{BB962C8B-B14F-4D97-AF65-F5344CB8AC3E}">
        <p14:creationId xmlns:p14="http://schemas.microsoft.com/office/powerpoint/2010/main" val="1620751082"/>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26C722-15B9-1854-98FD-BA3A6E7B377A}"/>
              </a:ext>
            </a:extLst>
          </p:cNvPr>
          <p:cNvSpPr txBox="1"/>
          <p:nvPr/>
        </p:nvSpPr>
        <p:spPr>
          <a:xfrm>
            <a:off x="1335314" y="623186"/>
            <a:ext cx="4005943" cy="984885"/>
          </a:xfrm>
          <a:prstGeom prst="rect">
            <a:avLst/>
          </a:prstGeom>
          <a:noFill/>
        </p:spPr>
        <p:txBody>
          <a:bodyPr wrap="square" rtlCol="0">
            <a:spAutoFit/>
          </a:bodyPr>
          <a:lstStyle/>
          <a:p>
            <a:r>
              <a:rPr lang="en-US" sz="5800" dirty="0">
                <a:solidFill>
                  <a:srgbClr val="4A4559"/>
                </a:solidFill>
                <a:latin typeface="Roboto" pitchFamily="2" charset="0"/>
                <a:ea typeface="Roboto" pitchFamily="2" charset="0"/>
              </a:rPr>
              <a:t>Hypothesis</a:t>
            </a:r>
            <a:endParaRPr lang="en-PH" sz="5800" dirty="0">
              <a:solidFill>
                <a:srgbClr val="4A4559"/>
              </a:solidFill>
              <a:latin typeface="Roboto" pitchFamily="2" charset="0"/>
              <a:ea typeface="Roboto" pitchFamily="2" charset="0"/>
            </a:endParaRPr>
          </a:p>
        </p:txBody>
      </p:sp>
      <p:sp>
        <p:nvSpPr>
          <p:cNvPr id="5" name="TextBox 4">
            <a:extLst>
              <a:ext uri="{FF2B5EF4-FFF2-40B4-BE49-F238E27FC236}">
                <a16:creationId xmlns:a16="http://schemas.microsoft.com/office/drawing/2014/main" id="{3F37C20D-B63E-8A4A-B67C-FE1FF51017C1}"/>
              </a:ext>
            </a:extLst>
          </p:cNvPr>
          <p:cNvSpPr txBox="1"/>
          <p:nvPr/>
        </p:nvSpPr>
        <p:spPr>
          <a:xfrm>
            <a:off x="1001485" y="1988459"/>
            <a:ext cx="9753601" cy="3466655"/>
          </a:xfrm>
          <a:prstGeom prst="rect">
            <a:avLst/>
          </a:prstGeom>
          <a:noFill/>
        </p:spPr>
        <p:txBody>
          <a:bodyPr wrap="square" rtlCol="0">
            <a:spAutoFit/>
          </a:bodyPr>
          <a:lstStyle/>
          <a:p>
            <a:pPr marL="228600">
              <a:lnSpc>
                <a:spcPct val="107000"/>
              </a:lnSpc>
              <a:spcAft>
                <a:spcPts val="800"/>
              </a:spcAft>
            </a:pPr>
            <a:r>
              <a:rPr lang="en-US" sz="3600" dirty="0">
                <a:effectLst/>
                <a:latin typeface="OMORI_GAME" panose="00000400000000000000" pitchFamily="2" charset="0"/>
                <a:ea typeface="Roboto" pitchFamily="2" charset="0"/>
                <a:cs typeface="Arial" panose="020B0604020202020204" pitchFamily="34" charset="0"/>
              </a:rPr>
              <a:t>Null Hypothesis:</a:t>
            </a:r>
          </a:p>
          <a:p>
            <a:pPr marL="228600">
              <a:lnSpc>
                <a:spcPct val="107000"/>
              </a:lnSpc>
              <a:spcAft>
                <a:spcPts val="800"/>
              </a:spcAft>
            </a:pPr>
            <a:endParaRPr lang="en-US" sz="3600" dirty="0">
              <a:latin typeface="OMORI_GAME" panose="00000400000000000000" pitchFamily="2" charset="0"/>
              <a:ea typeface="Roboto" pitchFamily="2" charset="0"/>
              <a:cs typeface="Arial" panose="020B0604020202020204" pitchFamily="34" charset="0"/>
            </a:endParaRPr>
          </a:p>
          <a:p>
            <a:pPr marL="228600">
              <a:lnSpc>
                <a:spcPct val="107000"/>
              </a:lnSpc>
              <a:spcAft>
                <a:spcPts val="800"/>
              </a:spcAft>
            </a:pPr>
            <a:endParaRPr lang="en-US" sz="3600" dirty="0">
              <a:effectLst/>
              <a:latin typeface="OMORI_GAME" panose="00000400000000000000" pitchFamily="2" charset="0"/>
              <a:ea typeface="Roboto" pitchFamily="2" charset="0"/>
              <a:cs typeface="Arial" panose="020B0604020202020204" pitchFamily="34" charset="0"/>
            </a:endParaRPr>
          </a:p>
          <a:p>
            <a:pPr marL="228600">
              <a:lnSpc>
                <a:spcPct val="107000"/>
              </a:lnSpc>
              <a:spcAft>
                <a:spcPts val="800"/>
              </a:spcAft>
            </a:pPr>
            <a:r>
              <a:rPr lang="en-US" sz="3600" dirty="0">
                <a:effectLst/>
                <a:latin typeface="OMORI_GAME" panose="00000400000000000000" pitchFamily="2" charset="0"/>
                <a:ea typeface="Roboto" pitchFamily="2" charset="0"/>
                <a:cs typeface="Arial" panose="020B0604020202020204" pitchFamily="34" charset="0"/>
              </a:rPr>
              <a:t>Alternative Hypothesis:</a:t>
            </a:r>
            <a:endParaRPr lang="en-US" sz="3600" dirty="0">
              <a:latin typeface="OMORI_GAME" panose="00000400000000000000" pitchFamily="2" charset="0"/>
              <a:ea typeface="Roboto" pitchFamily="2" charset="0"/>
              <a:cs typeface="Arial" panose="020B0604020202020204" pitchFamily="34" charset="0"/>
            </a:endParaRPr>
          </a:p>
          <a:p>
            <a:pPr marL="228600">
              <a:lnSpc>
                <a:spcPct val="107000"/>
              </a:lnSpc>
              <a:spcAft>
                <a:spcPts val="800"/>
              </a:spcAft>
            </a:pPr>
            <a:endParaRPr lang="en-US" sz="3600" dirty="0">
              <a:effectLst/>
              <a:latin typeface="OMORI_GAME" panose="00000400000000000000" pitchFamily="2" charset="0"/>
              <a:ea typeface="Roboto" pitchFamily="2" charset="0"/>
              <a:cs typeface="Arial" panose="020B0604020202020204" pitchFamily="34" charset="0"/>
            </a:endParaRPr>
          </a:p>
        </p:txBody>
      </p:sp>
      <p:sp>
        <p:nvSpPr>
          <p:cNvPr id="2" name="TextBox 1">
            <a:extLst>
              <a:ext uri="{FF2B5EF4-FFF2-40B4-BE49-F238E27FC236}">
                <a16:creationId xmlns:a16="http://schemas.microsoft.com/office/drawing/2014/main" id="{31770D13-C5FA-654A-FDEF-31076836A38A}"/>
              </a:ext>
            </a:extLst>
          </p:cNvPr>
          <p:cNvSpPr txBox="1"/>
          <p:nvPr/>
        </p:nvSpPr>
        <p:spPr>
          <a:xfrm>
            <a:off x="3468915" y="1988459"/>
            <a:ext cx="7286172" cy="1370824"/>
          </a:xfrm>
          <a:prstGeom prst="rect">
            <a:avLst/>
          </a:prstGeom>
          <a:noFill/>
        </p:spPr>
        <p:txBody>
          <a:bodyPr wrap="square" rtlCol="0">
            <a:spAutoFit/>
          </a:bodyPr>
          <a:lstStyle/>
          <a:p>
            <a:pPr marL="228600" algn="l" rtl="0" eaLnBrk="1" latinLnBrk="0" hangingPunct="1">
              <a:lnSpc>
                <a:spcPct val="107000"/>
              </a:lnSpc>
              <a:spcBef>
                <a:spcPts val="0"/>
              </a:spcBef>
              <a:spcAft>
                <a:spcPts val="800"/>
              </a:spcAft>
            </a:pPr>
            <a:r>
              <a:rPr lang="en-US" sz="3600" kern="1200" dirty="0">
                <a:solidFill>
                  <a:srgbClr val="000000"/>
                </a:solidFill>
                <a:effectLst/>
                <a:latin typeface="OMORI_GAME" panose="00000400000000000000" pitchFamily="2" charset="0"/>
                <a:ea typeface="Roboto" pitchFamily="2" charset="0"/>
                <a:cs typeface="Arial" panose="020B0604020202020204" pitchFamily="34" charset="0"/>
              </a:rPr>
              <a:t>Calamansi (Citrus </a:t>
            </a:r>
            <a:r>
              <a:rPr lang="en-US" sz="3600" kern="1200" dirty="0" err="1">
                <a:solidFill>
                  <a:srgbClr val="000000"/>
                </a:solidFill>
                <a:effectLst/>
                <a:latin typeface="OMORI_GAME" panose="00000400000000000000" pitchFamily="2" charset="0"/>
                <a:ea typeface="Roboto" pitchFamily="2" charset="0"/>
                <a:cs typeface="Arial" panose="020B0604020202020204" pitchFamily="34" charset="0"/>
              </a:rPr>
              <a:t>microcarpa</a:t>
            </a:r>
            <a:r>
              <a:rPr lang="en-US" sz="3600" kern="1200" dirty="0">
                <a:solidFill>
                  <a:srgbClr val="000000"/>
                </a:solidFill>
                <a:effectLst/>
                <a:latin typeface="OMORI_GAME" panose="00000400000000000000" pitchFamily="2" charset="0"/>
                <a:ea typeface="Roboto" pitchFamily="2" charset="0"/>
                <a:cs typeface="Arial" panose="020B0604020202020204" pitchFamily="34" charset="0"/>
              </a:rPr>
              <a:t>) peels has no</a:t>
            </a:r>
            <a:endParaRPr lang="en-PH" sz="3600" dirty="0">
              <a:effectLst/>
            </a:endParaRPr>
          </a:p>
          <a:p>
            <a:pPr marL="228600" algn="l" rtl="0" eaLnBrk="1" latinLnBrk="0" hangingPunct="1">
              <a:lnSpc>
                <a:spcPct val="107000"/>
              </a:lnSpc>
              <a:spcBef>
                <a:spcPts val="0"/>
              </a:spcBef>
              <a:spcAft>
                <a:spcPts val="800"/>
              </a:spcAft>
            </a:pPr>
            <a:r>
              <a:rPr lang="en-US" sz="3600" kern="1200" dirty="0">
                <a:solidFill>
                  <a:srgbClr val="000000"/>
                </a:solidFill>
                <a:effectLst/>
                <a:latin typeface="OMORI_GAME" panose="00000400000000000000" pitchFamily="2" charset="0"/>
                <a:ea typeface="Roboto" pitchFamily="2" charset="0"/>
                <a:cs typeface="Arial" panose="020B0604020202020204" pitchFamily="34" charset="0"/>
              </a:rPr>
              <a:t>significant effect as bioplastic.</a:t>
            </a:r>
            <a:endParaRPr lang="en-PH" sz="3600" dirty="0">
              <a:effectLst/>
            </a:endParaRPr>
          </a:p>
        </p:txBody>
      </p:sp>
      <p:sp>
        <p:nvSpPr>
          <p:cNvPr id="7" name="TextBox 6">
            <a:extLst>
              <a:ext uri="{FF2B5EF4-FFF2-40B4-BE49-F238E27FC236}">
                <a16:creationId xmlns:a16="http://schemas.microsoft.com/office/drawing/2014/main" id="{88B9B7F6-E762-CF34-6DB1-A0C9201E78C7}"/>
              </a:ext>
            </a:extLst>
          </p:cNvPr>
          <p:cNvSpPr txBox="1"/>
          <p:nvPr/>
        </p:nvSpPr>
        <p:spPr>
          <a:xfrm>
            <a:off x="4676114" y="4040449"/>
            <a:ext cx="6078972" cy="1370824"/>
          </a:xfrm>
          <a:prstGeom prst="rect">
            <a:avLst/>
          </a:prstGeom>
          <a:noFill/>
        </p:spPr>
        <p:txBody>
          <a:bodyPr wrap="square" rtlCol="0">
            <a:spAutoFit/>
          </a:bodyPr>
          <a:lstStyle/>
          <a:p>
            <a:pPr marL="228600" algn="l" rtl="0" eaLnBrk="1" latinLnBrk="0" hangingPunct="1">
              <a:lnSpc>
                <a:spcPct val="107000"/>
              </a:lnSpc>
              <a:spcBef>
                <a:spcPts val="0"/>
              </a:spcBef>
              <a:spcAft>
                <a:spcPts val="800"/>
              </a:spcAft>
            </a:pPr>
            <a:r>
              <a:rPr lang="en-US" sz="3600" kern="1200" dirty="0">
                <a:solidFill>
                  <a:srgbClr val="000000"/>
                </a:solidFill>
                <a:effectLst/>
                <a:latin typeface="OMORI_GAME" panose="00000400000000000000" pitchFamily="2" charset="0"/>
                <a:ea typeface="Roboto" pitchFamily="2" charset="0"/>
                <a:cs typeface="Arial" panose="020B0604020202020204" pitchFamily="34" charset="0"/>
              </a:rPr>
              <a:t>Calamansi (Citrus </a:t>
            </a:r>
            <a:r>
              <a:rPr lang="en-US" sz="3600" kern="1200" dirty="0" err="1">
                <a:solidFill>
                  <a:srgbClr val="000000"/>
                </a:solidFill>
                <a:effectLst/>
                <a:latin typeface="OMORI_GAME" panose="00000400000000000000" pitchFamily="2" charset="0"/>
                <a:ea typeface="Roboto" pitchFamily="2" charset="0"/>
                <a:cs typeface="Arial" panose="020B0604020202020204" pitchFamily="34" charset="0"/>
              </a:rPr>
              <a:t>microcarpa</a:t>
            </a:r>
            <a:r>
              <a:rPr lang="en-US" sz="3600" kern="1200" dirty="0">
                <a:solidFill>
                  <a:srgbClr val="000000"/>
                </a:solidFill>
                <a:effectLst/>
                <a:latin typeface="OMORI_GAME" panose="00000400000000000000" pitchFamily="2" charset="0"/>
                <a:ea typeface="Roboto" pitchFamily="2" charset="0"/>
                <a:cs typeface="Arial" panose="020B0604020202020204" pitchFamily="34" charset="0"/>
              </a:rPr>
              <a:t>) peels</a:t>
            </a:r>
            <a:endParaRPr lang="en-PH" sz="3600" dirty="0">
              <a:effectLst/>
            </a:endParaRPr>
          </a:p>
          <a:p>
            <a:pPr marL="228600" algn="l" rtl="0" eaLnBrk="1" latinLnBrk="0" hangingPunct="1">
              <a:lnSpc>
                <a:spcPct val="107000"/>
              </a:lnSpc>
              <a:spcBef>
                <a:spcPts val="0"/>
              </a:spcBef>
              <a:spcAft>
                <a:spcPts val="800"/>
              </a:spcAft>
            </a:pPr>
            <a:r>
              <a:rPr lang="en-US" sz="3600" kern="1200" dirty="0">
                <a:solidFill>
                  <a:srgbClr val="000000"/>
                </a:solidFill>
                <a:effectLst/>
                <a:latin typeface="OMORI_GAME" panose="00000400000000000000" pitchFamily="2" charset="0"/>
                <a:ea typeface="Roboto" pitchFamily="2" charset="0"/>
                <a:cs typeface="Arial" panose="020B0604020202020204" pitchFamily="34" charset="0"/>
              </a:rPr>
              <a:t>has significant effect on bioplastics.</a:t>
            </a:r>
            <a:endParaRPr lang="en-PH" sz="3600" dirty="0">
              <a:effectLst/>
            </a:endParaRPr>
          </a:p>
        </p:txBody>
      </p:sp>
    </p:spTree>
    <p:extLst>
      <p:ext uri="{BB962C8B-B14F-4D97-AF65-F5344CB8AC3E}">
        <p14:creationId xmlns:p14="http://schemas.microsoft.com/office/powerpoint/2010/main" val="1975448231"/>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colorTemperature colorTemp="5424"/>
                    </a14:imgEffect>
                    <a14:imgEffect>
                      <a14:saturation sat="45000"/>
                    </a14:imgEffect>
                    <a14:imgEffect>
                      <a14:brightnessContrast bright="6000" contrast="-3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A319659-61C5-3042-3F9D-8367AA1406BB}"/>
              </a:ext>
            </a:extLst>
          </p:cNvPr>
          <p:cNvSpPr txBox="1"/>
          <p:nvPr/>
        </p:nvSpPr>
        <p:spPr>
          <a:xfrm>
            <a:off x="870857" y="1546668"/>
            <a:ext cx="10726057" cy="3416320"/>
          </a:xfrm>
          <a:prstGeom prst="rect">
            <a:avLst/>
          </a:prstGeom>
          <a:noFill/>
        </p:spPr>
        <p:txBody>
          <a:bodyPr wrap="square" rtlCol="0">
            <a:spAutoFit/>
          </a:bodyPr>
          <a:lstStyle/>
          <a:p>
            <a:r>
              <a:rPr lang="en-US" sz="2400" dirty="0">
                <a:latin typeface="Roboto" pitchFamily="2" charset="0"/>
                <a:ea typeface="Roboto" pitchFamily="2" charset="0"/>
              </a:rPr>
              <a:t>Bioplastics are plastics made from renewable biomass resources. Bioplastic is a plastic made from polymers from biological sources such as starch and cellulose. Bioplastics' benefits include reduced use of fossil fuel resources, a smaller carbon footprint, and faster decomposition. Bioplastic is also less toxic. Plastics provide convenience, however it has resulted in a throw-away culture that made single-use plastics one of the largest source of pollution. Biodegradable plastics may reduce the burden on our existing waste systems while also having socioeconomic benefits. Plastic pollution has emerged as one of the most pressing environmental issues.</a:t>
            </a:r>
            <a:endParaRPr lang="en-PH" sz="2400" dirty="0">
              <a:latin typeface="Roboto" pitchFamily="2" charset="0"/>
              <a:ea typeface="Roboto" pitchFamily="2" charset="0"/>
            </a:endParaRPr>
          </a:p>
        </p:txBody>
      </p:sp>
      <p:sp>
        <p:nvSpPr>
          <p:cNvPr id="8" name="TextBox 7">
            <a:extLst>
              <a:ext uri="{FF2B5EF4-FFF2-40B4-BE49-F238E27FC236}">
                <a16:creationId xmlns:a16="http://schemas.microsoft.com/office/drawing/2014/main" id="{17D79855-F6A2-4924-7733-97C616CADF4A}"/>
              </a:ext>
            </a:extLst>
          </p:cNvPr>
          <p:cNvSpPr txBox="1"/>
          <p:nvPr/>
        </p:nvSpPr>
        <p:spPr>
          <a:xfrm>
            <a:off x="624114" y="653143"/>
            <a:ext cx="10972800" cy="646331"/>
          </a:xfrm>
          <a:prstGeom prst="rect">
            <a:avLst/>
          </a:prstGeom>
          <a:noFill/>
        </p:spPr>
        <p:txBody>
          <a:bodyPr wrap="square" rtlCol="0">
            <a:spAutoFit/>
          </a:bodyPr>
          <a:lstStyle/>
          <a:p>
            <a:r>
              <a:rPr lang="en-US" sz="3600" dirty="0">
                <a:solidFill>
                  <a:srgbClr val="545319"/>
                </a:solidFill>
                <a:latin typeface="Roboto" pitchFamily="2" charset="0"/>
                <a:ea typeface="Roboto" pitchFamily="2" charset="0"/>
              </a:rPr>
              <a:t>Background of the Study</a:t>
            </a:r>
            <a:endParaRPr lang="en-PH" sz="3600" dirty="0">
              <a:solidFill>
                <a:srgbClr val="545319"/>
              </a:solidFill>
              <a:latin typeface="Roboto" pitchFamily="2" charset="0"/>
              <a:ea typeface="Roboto" pitchFamily="2" charset="0"/>
            </a:endParaRPr>
          </a:p>
        </p:txBody>
      </p:sp>
    </p:spTree>
    <p:extLst>
      <p:ext uri="{BB962C8B-B14F-4D97-AF65-F5344CB8AC3E}">
        <p14:creationId xmlns:p14="http://schemas.microsoft.com/office/powerpoint/2010/main" val="3266788891"/>
      </p:ext>
    </p:extLst>
  </p:cSld>
  <p:clrMapOvr>
    <a:masterClrMapping/>
  </p:clrMapOvr>
  <mc:AlternateContent xmlns:mc="http://schemas.openxmlformats.org/markup-compatibility/2006" xmlns:p14="http://schemas.microsoft.com/office/powerpoint/2010/main">
    <mc:Choice Requires="p14">
      <p:transition p14:dur="130">
        <p:wipe dir="d"/>
      </p:transition>
    </mc:Choice>
    <mc:Fallback xmlns="">
      <p:transition>
        <p:wipe dir="d"/>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34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35985BB-F429-8B52-E35E-B536FAA1B8F8}"/>
              </a:ext>
            </a:extLst>
          </p:cNvPr>
          <p:cNvSpPr txBox="1"/>
          <p:nvPr/>
        </p:nvSpPr>
        <p:spPr>
          <a:xfrm>
            <a:off x="2351314" y="4992914"/>
            <a:ext cx="698137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Roboto" pitchFamily="2" charset="0"/>
                <a:ea typeface="Roboto" pitchFamily="2" charset="0"/>
                <a:cs typeface="Arial" panose="020B0604020202020204" pitchFamily="34" charset="0"/>
              </a:rPr>
              <a:t>Fish Scales as Biodegradable Straw</a:t>
            </a:r>
            <a:endParaRPr kumimoji="0" lang="en-PH" sz="2000" b="0" i="0" u="none" strike="noStrike" kern="1200" cap="none" spc="0" normalizeH="0" baseline="0" noProof="0" dirty="0">
              <a:ln>
                <a:noFill/>
              </a:ln>
              <a:solidFill>
                <a:prstClr val="black"/>
              </a:solidFill>
              <a:effectLst/>
              <a:uLnTx/>
              <a:uFillTx/>
              <a:latin typeface="Roboto" pitchFamily="2" charset="0"/>
              <a:ea typeface="Roboto" pitchFamily="2" charset="0"/>
              <a:cs typeface="+mn-cs"/>
            </a:endParaRPr>
          </a:p>
        </p:txBody>
      </p:sp>
      <p:sp>
        <p:nvSpPr>
          <p:cNvPr id="8" name="TextBox 7">
            <a:extLst>
              <a:ext uri="{FF2B5EF4-FFF2-40B4-BE49-F238E27FC236}">
                <a16:creationId xmlns:a16="http://schemas.microsoft.com/office/drawing/2014/main" id="{06CD7220-FCAD-8AFC-7905-F029051BFFBF}"/>
              </a:ext>
            </a:extLst>
          </p:cNvPr>
          <p:cNvSpPr txBox="1"/>
          <p:nvPr/>
        </p:nvSpPr>
        <p:spPr>
          <a:xfrm>
            <a:off x="4238171" y="2321004"/>
            <a:ext cx="3715657" cy="221599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PH" sz="13800" b="1" i="0" u="none" strike="noStrike" kern="1200" cap="none" spc="0" normalizeH="0" baseline="0" noProof="0" dirty="0">
                <a:ln>
                  <a:noFill/>
                </a:ln>
                <a:solidFill>
                  <a:srgbClr val="281E2E"/>
                </a:solidFill>
                <a:effectLst/>
                <a:uLnTx/>
                <a:uFillTx/>
                <a:latin typeface="Calibri" panose="020F0502020204030204"/>
                <a:ea typeface="+mn-ea"/>
                <a:cs typeface="+mn-cs"/>
              </a:rPr>
              <a:t>Title</a:t>
            </a:r>
          </a:p>
        </p:txBody>
      </p:sp>
    </p:spTree>
    <p:extLst>
      <p:ext uri="{BB962C8B-B14F-4D97-AF65-F5344CB8AC3E}">
        <p14:creationId xmlns:p14="http://schemas.microsoft.com/office/powerpoint/2010/main" val="918301300"/>
      </p:ext>
    </p:extLst>
  </p:cSld>
  <p:clrMapOvr>
    <a:masterClrMapping/>
  </p:clrMapOvr>
  <mc:AlternateContent xmlns:mc="http://schemas.openxmlformats.org/markup-compatibility/2006" xmlns:p14="http://schemas.microsoft.com/office/powerpoint/2010/main">
    <mc:Choice Requires="p14">
      <p:transition p14:dur="250">
        <p:push/>
      </p:transition>
    </mc:Choice>
    <mc:Fallback xmlns="">
      <p:transition>
        <p:push/>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26C722-15B9-1854-98FD-BA3A6E7B377A}"/>
              </a:ext>
            </a:extLst>
          </p:cNvPr>
          <p:cNvSpPr txBox="1"/>
          <p:nvPr/>
        </p:nvSpPr>
        <p:spPr>
          <a:xfrm>
            <a:off x="1306285" y="580571"/>
            <a:ext cx="4005943"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PH" sz="6000" b="0" i="0" u="none" strike="noStrike" kern="1200" cap="none" spc="0" normalizeH="0" baseline="0" noProof="0" dirty="0">
                <a:ln>
                  <a:noFill/>
                </a:ln>
                <a:solidFill>
                  <a:srgbClr val="4A4559"/>
                </a:solidFill>
                <a:effectLst/>
                <a:uLnTx/>
                <a:uFillTx/>
                <a:latin typeface="Roboto" pitchFamily="2" charset="0"/>
                <a:ea typeface="Roboto" pitchFamily="2" charset="0"/>
                <a:cs typeface="+mn-cs"/>
              </a:rPr>
              <a:t>Objectives</a:t>
            </a:r>
          </a:p>
        </p:txBody>
      </p:sp>
      <p:sp>
        <p:nvSpPr>
          <p:cNvPr id="5" name="TextBox 4">
            <a:extLst>
              <a:ext uri="{FF2B5EF4-FFF2-40B4-BE49-F238E27FC236}">
                <a16:creationId xmlns:a16="http://schemas.microsoft.com/office/drawing/2014/main" id="{3F37C20D-B63E-8A4A-B67C-FE1FF51017C1}"/>
              </a:ext>
            </a:extLst>
          </p:cNvPr>
          <p:cNvSpPr txBox="1"/>
          <p:nvPr/>
        </p:nvSpPr>
        <p:spPr>
          <a:xfrm>
            <a:off x="986971" y="1988459"/>
            <a:ext cx="9985829" cy="3883499"/>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General Objective:</a:t>
            </a:r>
          </a:p>
          <a:p>
            <a:pPr marL="228600" marR="0" lvl="0" indent="0" algn="l" defTabSz="914400" rtl="0" eaLnBrk="1" fontAlgn="auto" latinLnBrk="0" hangingPunct="1">
              <a:lnSpc>
                <a:spcPct val="107000"/>
              </a:lnSpc>
              <a:spcBef>
                <a:spcPts val="0"/>
              </a:spcBef>
              <a:spcAft>
                <a:spcPts val="800"/>
              </a:spcAft>
              <a:buClrTx/>
              <a:buSzTx/>
              <a:buFontTx/>
              <a:buNone/>
              <a:tabLst/>
              <a:defRPr/>
            </a:pPr>
            <a:br>
              <a:rPr kumimoji="0" lang="en-US"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br>
            <a:r>
              <a:rPr kumimoji="0" lang="en-US"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Specific Objectives:</a:t>
            </a:r>
            <a:br>
              <a:rPr lang="en-PH" sz="3200" dirty="0">
                <a:solidFill>
                  <a:prstClr val="black"/>
                </a:solidFill>
                <a:latin typeface="OMORI_GAME" panose="00000400000000000000" pitchFamily="2" charset="0"/>
                <a:ea typeface="Roboto" pitchFamily="2" charset="0"/>
                <a:cs typeface="Arial" panose="020B0604020202020204" pitchFamily="34" charset="0"/>
              </a:rPr>
            </a:br>
            <a:r>
              <a:rPr kumimoji="0" lang="en-PH"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a:t>
            </a:r>
            <a:r>
              <a:rPr kumimoji="0" lang="en-PH" sz="3200" b="0" i="0" u="none" strike="noStrike" kern="1200" cap="none" spc="0" normalizeH="0" baseline="0" noProof="0" dirty="0">
                <a:ln>
                  <a:noFill/>
                </a:ln>
                <a:solidFill>
                  <a:srgbClr val="5F486F"/>
                </a:solidFill>
                <a:effectLst/>
                <a:uLnTx/>
                <a:uFillTx/>
                <a:latin typeface="OMORI_GAME" panose="00000400000000000000" pitchFamily="2" charset="0"/>
                <a:ea typeface="Roboto" pitchFamily="2" charset="0"/>
                <a:cs typeface="Arial" panose="020B0604020202020204" pitchFamily="34" charset="0"/>
              </a:rPr>
              <a:t>*</a:t>
            </a:r>
            <a:r>
              <a:rPr lang="en-PH" sz="3200" dirty="0">
                <a:solidFill>
                  <a:srgbClr val="BDC1C6"/>
                </a:solidFill>
                <a:latin typeface="OMORI_GAME" panose="00000400000000000000" pitchFamily="2" charset="0"/>
                <a:ea typeface="Roboto" pitchFamily="2" charset="0"/>
              </a:rPr>
              <a:t> </a:t>
            </a:r>
            <a:r>
              <a:rPr kumimoji="0" lang="en-US"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Determine if it is possible to make a bio straw out of fish scales.</a:t>
            </a:r>
            <a:br>
              <a:rPr kumimoji="0" lang="en-US"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br>
            <a:r>
              <a:rPr lang="en-US" sz="3200" dirty="0">
                <a:solidFill>
                  <a:prstClr val="black"/>
                </a:solidFill>
                <a:latin typeface="OMORI_GAME" panose="00000400000000000000" pitchFamily="2" charset="0"/>
                <a:ea typeface="Roboto" pitchFamily="2" charset="0"/>
                <a:cs typeface="Arial" panose="020B0604020202020204" pitchFamily="34" charset="0"/>
              </a:rPr>
              <a:t>   </a:t>
            </a:r>
            <a:r>
              <a:rPr kumimoji="0" lang="en-PH" sz="3200" b="0" i="0" u="none" strike="noStrike" kern="1200" cap="none" spc="0" normalizeH="0" baseline="0" noProof="0" dirty="0">
                <a:ln>
                  <a:noFill/>
                </a:ln>
                <a:solidFill>
                  <a:srgbClr val="5F486F"/>
                </a:solidFill>
                <a:effectLst/>
                <a:uLnTx/>
                <a:uFillTx/>
                <a:latin typeface="OMORI_GAME" panose="00000400000000000000" pitchFamily="2" charset="0"/>
                <a:ea typeface="Roboto" pitchFamily="2" charset="0"/>
                <a:cs typeface="Arial" panose="020B0604020202020204" pitchFamily="34" charset="0"/>
              </a:rPr>
              <a:t>*</a:t>
            </a:r>
            <a:r>
              <a:rPr kumimoji="0" lang="en-US"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To find out what processes involves in making biodegradable straw out of fish scales.</a:t>
            </a:r>
            <a:br>
              <a:rPr kumimoji="0" lang="en-US"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br>
            <a:r>
              <a:rPr kumimoji="0" lang="en-PH" sz="3200" b="0" i="0" u="none" strike="noStrike" kern="1200" cap="none" spc="0" normalizeH="0" baseline="0" noProof="0" dirty="0">
                <a:ln>
                  <a:noFill/>
                </a:ln>
                <a:solidFill>
                  <a:srgbClr val="5F486F"/>
                </a:solidFill>
                <a:effectLst/>
                <a:uLnTx/>
                <a:uFillTx/>
                <a:latin typeface="OMORI_GAME" panose="00000400000000000000" pitchFamily="2" charset="0"/>
                <a:ea typeface="Roboto" pitchFamily="2" charset="0"/>
                <a:cs typeface="Arial" panose="020B0604020202020204" pitchFamily="34" charset="0"/>
              </a:rPr>
              <a:t>   * </a:t>
            </a:r>
            <a:r>
              <a:rPr kumimoji="0" lang="en-US"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To encourage people on using fish scales as biodegradable straw.</a:t>
            </a:r>
          </a:p>
        </p:txBody>
      </p:sp>
      <p:sp>
        <p:nvSpPr>
          <p:cNvPr id="6" name="TextBox 5">
            <a:extLst>
              <a:ext uri="{FF2B5EF4-FFF2-40B4-BE49-F238E27FC236}">
                <a16:creationId xmlns:a16="http://schemas.microsoft.com/office/drawing/2014/main" id="{00E2080E-FBA5-F69B-A669-1879B6725553}"/>
              </a:ext>
            </a:extLst>
          </p:cNvPr>
          <p:cNvSpPr txBox="1"/>
          <p:nvPr/>
        </p:nvSpPr>
        <p:spPr>
          <a:xfrm>
            <a:off x="3476172" y="1988459"/>
            <a:ext cx="7162799" cy="619272"/>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OMORI_GAME" panose="00000400000000000000" pitchFamily="2" charset="0"/>
                <a:ea typeface="Roboto" pitchFamily="2" charset="0"/>
                <a:cs typeface="Arial" panose="020B0604020202020204" pitchFamily="34" charset="0"/>
              </a:rPr>
              <a:t>To make biodegradable straw out of fish scales.</a:t>
            </a:r>
            <a:endParaRPr kumimoji="0" lang="en-PH" sz="32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endParaRPr>
          </a:p>
        </p:txBody>
      </p:sp>
    </p:spTree>
    <p:extLst>
      <p:ext uri="{BB962C8B-B14F-4D97-AF65-F5344CB8AC3E}">
        <p14:creationId xmlns:p14="http://schemas.microsoft.com/office/powerpoint/2010/main" val="1250807737"/>
      </p:ext>
    </p:extLst>
  </p:cSld>
  <p:clrMapOvr>
    <a:masterClrMapping/>
  </p:clrMapOvr>
  <mc:AlternateContent xmlns:mc="http://schemas.openxmlformats.org/markup-compatibility/2006" xmlns:p14="http://schemas.microsoft.com/office/powerpoint/2010/main">
    <mc:Choice Requires="p14">
      <p:transition p14:dur="130">
        <p:dissolve/>
      </p:transition>
    </mc:Choice>
    <mc:Fallback xmlns="">
      <p:transition>
        <p:dissolv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26C722-15B9-1854-98FD-BA3A6E7B377A}"/>
              </a:ext>
            </a:extLst>
          </p:cNvPr>
          <p:cNvSpPr txBox="1"/>
          <p:nvPr/>
        </p:nvSpPr>
        <p:spPr>
          <a:xfrm>
            <a:off x="1335314" y="570898"/>
            <a:ext cx="4005943" cy="113877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400" b="0" i="0" u="none" strike="noStrike" kern="1200" cap="none" spc="0" normalizeH="0" baseline="0" noProof="0" dirty="0">
                <a:ln>
                  <a:noFill/>
                </a:ln>
                <a:solidFill>
                  <a:srgbClr val="4A4559"/>
                </a:solidFill>
                <a:effectLst/>
                <a:uLnTx/>
                <a:uFillTx/>
                <a:latin typeface="Roboto" pitchFamily="2" charset="0"/>
                <a:ea typeface="Roboto" pitchFamily="2" charset="0"/>
                <a:cs typeface="+mn-cs"/>
              </a:rPr>
              <a:t>Statement of the Problem</a:t>
            </a:r>
            <a:endParaRPr kumimoji="0" lang="en-PH" sz="3400" b="0" i="0" u="none" strike="noStrike" kern="1200" cap="none" spc="0" normalizeH="0" baseline="0" noProof="0" dirty="0">
              <a:ln>
                <a:noFill/>
              </a:ln>
              <a:solidFill>
                <a:srgbClr val="4A4559"/>
              </a:solidFill>
              <a:effectLst/>
              <a:uLnTx/>
              <a:uFillTx/>
              <a:latin typeface="Roboto" pitchFamily="2" charset="0"/>
              <a:ea typeface="Roboto" pitchFamily="2" charset="0"/>
              <a:cs typeface="+mn-cs"/>
            </a:endParaRPr>
          </a:p>
        </p:txBody>
      </p:sp>
      <p:sp>
        <p:nvSpPr>
          <p:cNvPr id="5" name="TextBox 4">
            <a:extLst>
              <a:ext uri="{FF2B5EF4-FFF2-40B4-BE49-F238E27FC236}">
                <a16:creationId xmlns:a16="http://schemas.microsoft.com/office/drawing/2014/main" id="{3F37C20D-B63E-8A4A-B67C-FE1FF51017C1}"/>
              </a:ext>
            </a:extLst>
          </p:cNvPr>
          <p:cNvSpPr txBox="1"/>
          <p:nvPr/>
        </p:nvSpPr>
        <p:spPr>
          <a:xfrm>
            <a:off x="1001485" y="1988459"/>
            <a:ext cx="9971315" cy="3261470"/>
          </a:xfrm>
          <a:prstGeom prst="rect">
            <a:avLst/>
          </a:prstGeom>
          <a:noFill/>
        </p:spPr>
        <p:txBody>
          <a:bodyPr wrap="square" rtlCol="0">
            <a:spAutoFit/>
          </a:bodyPr>
          <a:lstStyle/>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The study focuses on the production of straws out of fish scales. The researcher aim to answer the following:</a:t>
            </a:r>
            <a:b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b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1. Durability;</a:t>
            </a:r>
          </a:p>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2. Heat Resistance;</a:t>
            </a:r>
          </a:p>
          <a:p>
            <a:pPr marL="228600" marR="0" lvl="0" indent="0" algn="l" defTabSz="914400" rtl="0" eaLnBrk="1" fontAlgn="auto" latinLnBrk="0" hangingPunct="1">
              <a:lnSpc>
                <a:spcPct val="107000"/>
              </a:lnSpc>
              <a:spcBef>
                <a:spcPts val="0"/>
              </a:spcBef>
              <a:spcAft>
                <a:spcPts val="80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OMORI_GAME" panose="00000400000000000000" pitchFamily="2" charset="0"/>
                <a:ea typeface="Roboto" pitchFamily="2" charset="0"/>
                <a:cs typeface="Arial" panose="020B0604020202020204" pitchFamily="34" charset="0"/>
              </a:rPr>
              <a:t>   3. Flexibility;</a:t>
            </a:r>
          </a:p>
        </p:txBody>
      </p:sp>
    </p:spTree>
    <p:extLst>
      <p:ext uri="{BB962C8B-B14F-4D97-AF65-F5344CB8AC3E}">
        <p14:creationId xmlns:p14="http://schemas.microsoft.com/office/powerpoint/2010/main" val="366878469"/>
      </p:ext>
    </p:extLst>
  </p:cSld>
  <p:clrMapOvr>
    <a:masterClrMapping/>
  </p:clrMapOvr>
  <mc:AlternateContent xmlns:mc="http://schemas.openxmlformats.org/markup-compatibility/2006" xmlns:p14="http://schemas.microsoft.com/office/powerpoint/2010/main">
    <mc:Choice Requires="p14">
      <p:transition p14:dur="130">
        <p:fade/>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TotalTime>
  <Words>919</Words>
  <Application>Microsoft Office PowerPoint</Application>
  <PresentationFormat>Widescreen</PresentationFormat>
  <Paragraphs>72</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Roboto</vt:lpstr>
      <vt:lpstr>OMORI_GAME</vt: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CalmBubbles 6055</dc:creator>
  <cp:lastModifiedBy>CalmBubbles 6055</cp:lastModifiedBy>
  <cp:revision>17</cp:revision>
  <dcterms:created xsi:type="dcterms:W3CDTF">2022-10-20T04:22:23Z</dcterms:created>
  <dcterms:modified xsi:type="dcterms:W3CDTF">2022-10-20T13:04:47Z</dcterms:modified>
</cp:coreProperties>
</file>

<file path=docProps/thumbnail.jpeg>
</file>